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6"/>
    <p:sldMasterId id="214748366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Lst>
  <p:sldSz cy="5143500" cx="9144000"/>
  <p:notesSz cx="6858000" cy="9144000"/>
  <p:embeddedFontLst>
    <p:embeddedFont>
      <p:font typeface="Arial Black"/>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Jedsada Thavornfu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E4A5E0-9512-4520-A823-1297244946D1}">
  <a:tblStyle styleId="{D5E4A5E0-9512-4520-A823-1297244946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BFB4393-5FB8-47BB-92D0-2E01C3412AC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0" Type="http://schemas.openxmlformats.org/officeDocument/2006/relationships/font" Target="fonts/ArialBlack-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24T20:52:04.474">
    <p:pos x="1772" y="440"/>
    <p:text>Check again</p:text>
  </p:cm>
  <p:cm authorId="0" idx="2" dt="2022-04-24T20:47:29.396">
    <p:pos x="1772" y="440"/>
    <p:text>Null vs Alternative</p:text>
  </p:cm>
  <p:cm authorId="0" idx="3" dt="2022-04-24T20:52:04.474">
    <p:pos x="1772" y="440"/>
    <p:text>Null = no effect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2474b360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2474b360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Title slide </a:t>
            </a:r>
            <a:r>
              <a:rPr lang="en" sz="1200">
                <a:solidFill>
                  <a:schemeClr val="dk1"/>
                </a:solidFill>
              </a:rPr>
              <a:t>(1 slide). Title of the talk (probably the same as your paper), the names of all group members, the class and university names, and the date the talk is given.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5b4d04c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5b4d04c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5b4d04c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5b4d04c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5b4d04c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5b4d04c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5b4d04c5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5b4d04c5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2474b360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2474b360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2474b360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2474b360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2474b360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2474b360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Results </a:t>
            </a:r>
            <a:r>
              <a:rPr lang="en" sz="1200">
                <a:solidFill>
                  <a:schemeClr val="dk1"/>
                </a:solidFill>
              </a:rPr>
              <a:t>(typically 2-4 slides). First show a photograph (or sketch) that shows an interesting qualitative results (e.g., trays of plants in which one set is noticeably bigger than the other, a drawing of a happy Daphnia) and state that result. Then display the results in graphical form, reminding the audience of your hypothesis and stating whether it was supported as you do so. Use simple, clean, clearly labeled graphs with proper axis labels (no extraneous 3-D effects please). Do not use light colors (yellow, light green, or pink) in your figures, they do not show up well when projected. Indicate the results of the statistical tests on the slides by including p- values (or asterisks/letters that indicate the significance level) on the same slides with the graphs. If you have multiple results, state them in a logical order.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59b2f221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59b2f221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Results </a:t>
            </a:r>
            <a:r>
              <a:rPr lang="en" sz="1200">
                <a:solidFill>
                  <a:schemeClr val="dk1"/>
                </a:solidFill>
              </a:rPr>
              <a:t>(typically 2-4 slides). First show a photograph (or sketch) that shows an interesting qualitative results (e.g., trays of plants in which one set is noticeably bigger than the other, a drawing of a happy Daphnia) and state that result. Then display the results in graphical form, reminding the audience of your hypothesis and stating whether it was supported as you do so. Use simple, clean, clearly labeled graphs with proper axis labels (no extraneous 3-D effects please). Do not use light colors (yellow, light green, or pink) in your figures, they do not show up well when projected. Indicate the results of the statistical tests on the slides by including p- values (or asterisks/letters that indicate the significance level) on the same slides with the graphs. If you have multiple results, state them in a logical order.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2474b360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2474b360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SDT assumes that performance is not perfect and describes how well observers can discriminate or recognize certain signals given the background noise. For example, in recognition memory studies, participants need to decide if a specific stimulus has been presented or not (old or new). There is some ambiguity in this decision, so that given the same stimulus, a participant may judge it as either old or new. SDT captures sensitivity in discriminatory ability so that higher sensitivity means the participant is better able to discriminate old from new items.</a:t>
            </a:r>
            <a:endParaRPr sz="10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b="1"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2474b360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2474b360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SDT assumes that performance is not perfect and describes how well observers can discriminate or recognize certain signals given the background noise. For example, in recognition memory studies, participants need to decide if a specific stimulus has been presented or not (old or new). There is some ambiguity in this decision, so that given the same stimulus, a participant may judge it as either old or new. SDT captures sensitivity in discriminatory ability so that higher sensitivity means the participant is better able to discriminate old from new items.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59b2f221a_0_106:notes"/>
          <p:cNvSpPr txBox="1"/>
          <p:nvPr>
            <p:ph idx="1" type="body"/>
          </p:nvPr>
        </p:nvSpPr>
        <p:spPr>
          <a:xfrm>
            <a:off x="685800" y="4343406"/>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Introduction </a:t>
            </a:r>
            <a:r>
              <a:rPr lang="en" sz="1200">
                <a:solidFill>
                  <a:schemeClr val="dk1"/>
                </a:solidFill>
              </a:rPr>
              <a:t>(typically 3-4 slides). Explain why your work is interesting. Place the study in context – how does it relate to / follow from the scientific literature on this subject. If it relates to any applied issues (e.g., environmental problems), mention this here. Use some pretty visuals (photographs, drawings, etc.) to get the audience excited about the issue and questions you are addressing. Clearly state your hypotheses.</a:t>
            </a:r>
            <a:endParaRPr/>
          </a:p>
        </p:txBody>
      </p:sp>
      <p:sp>
        <p:nvSpPr>
          <p:cNvPr id="89" name="Google Shape;89;g1259b2f221a_0_106: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2474b360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2474b360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sensitivity and bias are usually calculated at each individual participant level. This is because sensitivity and bias describe the perceptions of individual participants and can differ from person to person. Some people may be better at discriminating certain stimuli than others and some people may tend to say “yes” or “no” more than others.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5b4d04c5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25b4d04c5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59b2f221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59b2f221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59b2f221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59b2f221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2474b360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2474b360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59b2f221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59b2f221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688ecfcc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688ecfcc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Implications and Conclusions </a:t>
            </a:r>
            <a:r>
              <a:rPr lang="en" sz="1200">
                <a:solidFill>
                  <a:schemeClr val="dk1"/>
                </a:solidFill>
              </a:rPr>
              <a:t>(typically 2-3 slides). Correctly interpret your results. Constructively address sources of error and methodological difficulties. Place your results in context and draw implications from them.</a:t>
            </a:r>
            <a:endParaRPr b="1"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688ecfcc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688ecfcc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688ecfcc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688ecfcc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688ecfc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688ecfcc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2474b360c_0_107:notes"/>
          <p:cNvSpPr txBox="1"/>
          <p:nvPr>
            <p:ph idx="1" type="body"/>
          </p:nvPr>
        </p:nvSpPr>
        <p:spPr>
          <a:xfrm>
            <a:off x="685800" y="4343406"/>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Introduction </a:t>
            </a:r>
            <a:r>
              <a:rPr lang="en" sz="1200">
                <a:solidFill>
                  <a:schemeClr val="dk1"/>
                </a:solidFill>
              </a:rPr>
              <a:t>(typically 3-4 slides). Explain why your work is interesting. Place the study in context – how does it relate to / follow from the scientific literature on this subject. If it relates to any applied issues (e.g., environmental problems), mention this here. Use some pretty visuals (photographs, drawings, etc.) to get the audience excited about the issue and questions you are addressing. Clearly state your hypotheses.</a:t>
            </a:r>
            <a:endParaRPr/>
          </a:p>
        </p:txBody>
      </p:sp>
      <p:sp>
        <p:nvSpPr>
          <p:cNvPr id="95" name="Google Shape;95;g122474b360c_0_107: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2a303d9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2a303d9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688ecfcc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688ecfcc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688ecfc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688ecfc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688ecfcc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688ecfcc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688ecfcc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688ecfcc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688ecfcc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688ecfcc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Implications and Conclusions </a:t>
            </a:r>
            <a:r>
              <a:rPr lang="en" sz="1200">
                <a:solidFill>
                  <a:schemeClr val="dk1"/>
                </a:solidFill>
              </a:rPr>
              <a:t>(typically 2-3 slides). Correctly interpret your results. Constructively address sources of error and methodological difficulties. Place your results in context and draw implications from them.</a:t>
            </a:r>
            <a:endParaRPr b="1" sz="12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59b2f221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59b2f221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Implications and Conclusions </a:t>
            </a:r>
            <a:r>
              <a:rPr lang="en" sz="1200">
                <a:solidFill>
                  <a:schemeClr val="dk1"/>
                </a:solidFill>
              </a:rPr>
              <a:t>(typically 2-3 slides). Correctly interpret your results. Constructively address sources of error and methodological difficulties. Place your results in context and draw implications from them.</a:t>
            </a:r>
            <a:endParaRPr b="1"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2474b360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22474b360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Implications and Conclusions </a:t>
            </a:r>
            <a:r>
              <a:rPr lang="en" sz="1200">
                <a:solidFill>
                  <a:schemeClr val="dk1"/>
                </a:solidFill>
              </a:rPr>
              <a:t>(typically 2-3 slides). Correctly interpret your results. Constructively address sources of error and methodological difficulties. Place your results in context and draw implications from them.</a:t>
            </a:r>
            <a:endParaRPr b="1" sz="12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22474b360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22474b360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Acknowledgments </a:t>
            </a:r>
            <a:r>
              <a:rPr lang="en" sz="1200">
                <a:solidFill>
                  <a:schemeClr val="dk1"/>
                </a:solidFill>
              </a:rPr>
              <a:t>(1 slide). Thank anyone who provided advice or assistance. Verbally thank your audience for their attention and tell them you would be happy to answer any questions.</a:t>
            </a:r>
            <a:endParaRPr b="1"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259b2f221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259b2f221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Acknowledgments </a:t>
            </a:r>
            <a:r>
              <a:rPr lang="en" sz="1200">
                <a:solidFill>
                  <a:schemeClr val="dk1"/>
                </a:solidFill>
              </a:rPr>
              <a:t>(1 slide). Thank anyone who provided advice or assistance. Verbally thank your audience for their attention and tell them you would be happy to answer any questions.</a:t>
            </a:r>
            <a:endParaRPr b="1"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2474b360c_0_174:notes"/>
          <p:cNvSpPr txBox="1"/>
          <p:nvPr>
            <p:ph idx="1" type="body"/>
          </p:nvPr>
        </p:nvSpPr>
        <p:spPr>
          <a:xfrm>
            <a:off x="685800" y="4343406"/>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Introduction </a:t>
            </a:r>
            <a:r>
              <a:rPr lang="en" sz="1200">
                <a:solidFill>
                  <a:schemeClr val="dk1"/>
                </a:solidFill>
              </a:rPr>
              <a:t>(typically 3-4 slides). Explain why your work is interesting. Place the study in context – how does it relate to / follow from the scientific literature on this subject. If it relates to any applied issues (e.g., environmental problems), mention this here. Use some pretty visuals (photographs, drawings, etc.) to get the audience excited about the issue and questions you are addressing. Clearly state your hypotheses.</a:t>
            </a:r>
            <a:endParaRPr/>
          </a:p>
        </p:txBody>
      </p:sp>
      <p:sp>
        <p:nvSpPr>
          <p:cNvPr id="102" name="Google Shape;102;g122474b360c_0_174: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2474b360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22474b360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sz="12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2474b360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2474b360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2474b360c_0_185:notes"/>
          <p:cNvSpPr txBox="1"/>
          <p:nvPr>
            <p:ph idx="1" type="body"/>
          </p:nvPr>
        </p:nvSpPr>
        <p:spPr>
          <a:xfrm>
            <a:off x="685800" y="4343406"/>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Introduction </a:t>
            </a:r>
            <a:r>
              <a:rPr lang="en" sz="1200">
                <a:solidFill>
                  <a:schemeClr val="dk1"/>
                </a:solidFill>
              </a:rPr>
              <a:t>(typically 3-4 slides). Explain why your work is interesting. Place the study in context – how does it relate to / follow from the scientific literature on this subject. If it relates to any applied issues (e.g., environmental problems), mention this here. Use some pretty visuals (photographs, drawings, etc.) to get the audience excited about the issue and questions you are addressing. Clearly state your hypotheses.</a:t>
            </a:r>
            <a:endParaRPr/>
          </a:p>
        </p:txBody>
      </p:sp>
      <p:sp>
        <p:nvSpPr>
          <p:cNvPr id="108" name="Google Shape;108;g122474b360c_0_185: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2474b360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2474b360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59b2f221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59b2f221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2474b360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2474b360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2474b360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2474b360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777478"/>
            <a:ext cx="8229600" cy="8574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3F3F3F"/>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771650"/>
            <a:ext cx="8229600" cy="2914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rgbClr val="3F3F3F"/>
              </a:buClr>
              <a:buSzPts val="1800"/>
              <a:buChar char="●"/>
              <a:defRPr/>
            </a:lvl1pPr>
            <a:lvl2pPr indent="-342900" lvl="1" marL="914400" rtl="0" algn="l">
              <a:spcBef>
                <a:spcPts val="1200"/>
              </a:spcBef>
              <a:spcAft>
                <a:spcPts val="0"/>
              </a:spcAft>
              <a:buClr>
                <a:srgbClr val="3F3F3F"/>
              </a:buClr>
              <a:buSzPts val="1800"/>
              <a:buChar char="○"/>
              <a:defRPr/>
            </a:lvl2pPr>
            <a:lvl3pPr indent="-342900" lvl="2" marL="1371600" rtl="0" algn="l">
              <a:spcBef>
                <a:spcPts val="1200"/>
              </a:spcBef>
              <a:spcAft>
                <a:spcPts val="0"/>
              </a:spcAft>
              <a:buClr>
                <a:srgbClr val="3F3F3F"/>
              </a:buClr>
              <a:buSzPts val="1800"/>
              <a:buChar char="■"/>
              <a:defRPr/>
            </a:lvl3pPr>
            <a:lvl4pPr indent="-342900" lvl="3" marL="1828800" rtl="0" algn="l">
              <a:spcBef>
                <a:spcPts val="1200"/>
              </a:spcBef>
              <a:spcAft>
                <a:spcPts val="0"/>
              </a:spcAft>
              <a:buClr>
                <a:srgbClr val="3F3F3F"/>
              </a:buClr>
              <a:buSzPts val="1800"/>
              <a:buChar char="●"/>
              <a:defRPr/>
            </a:lvl4pPr>
            <a:lvl5pPr indent="-342900" lvl="4" marL="2286000" rtl="0" algn="l">
              <a:spcBef>
                <a:spcPts val="1200"/>
              </a:spcBef>
              <a:spcAft>
                <a:spcPts val="0"/>
              </a:spcAft>
              <a:buClr>
                <a:srgbClr val="3F3F3F"/>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15"/>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rgbClr val="3F3F3F"/>
              </a:buClr>
              <a:buSzPts val="4000"/>
              <a:buFont typeface="Arial"/>
              <a:buNone/>
              <a:defRPr b="1" sz="4000" cap="none">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5"/>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6"/>
          <p:cNvSpPr txBox="1"/>
          <p:nvPr>
            <p:ph type="title"/>
          </p:nvPr>
        </p:nvSpPr>
        <p:spPr>
          <a:xfrm>
            <a:off x="457200" y="777478"/>
            <a:ext cx="8229600" cy="8574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16"/>
          <p:cNvSpPr txBox="1"/>
          <p:nvPr>
            <p:ph idx="1" type="body"/>
          </p:nvPr>
        </p:nvSpPr>
        <p:spPr>
          <a:xfrm>
            <a:off x="457200" y="1771650"/>
            <a:ext cx="8229600" cy="2914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rgbClr val="3F3F3F"/>
              </a:buClr>
              <a:buSzPts val="1800"/>
              <a:buChar char="•"/>
              <a:defRPr/>
            </a:lvl1pPr>
            <a:lvl2pPr indent="-342900" lvl="1" marL="914400" rtl="0" algn="l">
              <a:spcBef>
                <a:spcPts val="360"/>
              </a:spcBef>
              <a:spcAft>
                <a:spcPts val="0"/>
              </a:spcAft>
              <a:buClr>
                <a:srgbClr val="3F3F3F"/>
              </a:buClr>
              <a:buSzPts val="1800"/>
              <a:buChar char="–"/>
              <a:defRPr/>
            </a:lvl2pPr>
            <a:lvl3pPr indent="-342900" lvl="2" marL="1371600" rtl="0" algn="l">
              <a:spcBef>
                <a:spcPts val="360"/>
              </a:spcBef>
              <a:spcAft>
                <a:spcPts val="0"/>
              </a:spcAft>
              <a:buClr>
                <a:srgbClr val="3F3F3F"/>
              </a:buClr>
              <a:buSzPts val="1800"/>
              <a:buChar char="•"/>
              <a:defRPr/>
            </a:lvl3pPr>
            <a:lvl4pPr indent="-342900" lvl="3" marL="1828800" rtl="0" algn="l">
              <a:spcBef>
                <a:spcPts val="360"/>
              </a:spcBef>
              <a:spcAft>
                <a:spcPts val="0"/>
              </a:spcAft>
              <a:buClr>
                <a:srgbClr val="3F3F3F"/>
              </a:buClr>
              <a:buSzPts val="1800"/>
              <a:buChar char="–"/>
              <a:defRPr/>
            </a:lvl4pPr>
            <a:lvl5pPr indent="-342900" lvl="4" marL="2286000" rtl="0" algn="l">
              <a:spcBef>
                <a:spcPts val="360"/>
              </a:spcBef>
              <a:spcAft>
                <a:spcPts val="0"/>
              </a:spcAft>
              <a:buClr>
                <a:srgbClr val="3F3F3F"/>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 name="Shape 65"/>
        <p:cNvGrpSpPr/>
        <p:nvPr/>
      </p:nvGrpSpPr>
      <p:grpSpPr>
        <a:xfrm>
          <a:off x="0" y="0"/>
          <a:ext cx="0" cy="0"/>
          <a:chOff x="0" y="0"/>
          <a:chExt cx="0" cy="0"/>
        </a:xfrm>
      </p:grpSpPr>
      <p:sp>
        <p:nvSpPr>
          <p:cNvPr id="66" name="Google Shape;66;p18"/>
          <p:cNvSpPr txBox="1"/>
          <p:nvPr>
            <p:ph type="title"/>
          </p:nvPr>
        </p:nvSpPr>
        <p:spPr>
          <a:xfrm>
            <a:off x="457200" y="685800"/>
            <a:ext cx="8229600" cy="8574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8"/>
          <p:cNvSpPr txBox="1"/>
          <p:nvPr>
            <p:ph idx="1" type="body"/>
          </p:nvPr>
        </p:nvSpPr>
        <p:spPr>
          <a:xfrm>
            <a:off x="457200" y="1749028"/>
            <a:ext cx="4038600" cy="31086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rgbClr val="3F3F3F"/>
              </a:buClr>
              <a:buSzPts val="2800"/>
              <a:buChar char="•"/>
              <a:defRPr sz="2800"/>
            </a:lvl1pPr>
            <a:lvl2pPr indent="-381000" lvl="1" marL="914400" rtl="0" algn="l">
              <a:spcBef>
                <a:spcPts val="480"/>
              </a:spcBef>
              <a:spcAft>
                <a:spcPts val="0"/>
              </a:spcAft>
              <a:buClr>
                <a:srgbClr val="3F3F3F"/>
              </a:buClr>
              <a:buSzPts val="2400"/>
              <a:buChar char="–"/>
              <a:defRPr sz="2400"/>
            </a:lvl2pPr>
            <a:lvl3pPr indent="-355600" lvl="2" marL="1371600" rtl="0" algn="l">
              <a:spcBef>
                <a:spcPts val="400"/>
              </a:spcBef>
              <a:spcAft>
                <a:spcPts val="0"/>
              </a:spcAft>
              <a:buClr>
                <a:srgbClr val="3F3F3F"/>
              </a:buClr>
              <a:buSzPts val="2000"/>
              <a:buChar char="•"/>
              <a:defRPr sz="2000"/>
            </a:lvl3pPr>
            <a:lvl4pPr indent="-342900" lvl="3" marL="1828800" rtl="0" algn="l">
              <a:spcBef>
                <a:spcPts val="360"/>
              </a:spcBef>
              <a:spcAft>
                <a:spcPts val="0"/>
              </a:spcAft>
              <a:buClr>
                <a:srgbClr val="3F3F3F"/>
              </a:buClr>
              <a:buSzPts val="1800"/>
              <a:buChar char="–"/>
              <a:defRPr sz="1800"/>
            </a:lvl4pPr>
            <a:lvl5pPr indent="-342900" lvl="4" marL="2286000" rtl="0" algn="l">
              <a:spcBef>
                <a:spcPts val="360"/>
              </a:spcBef>
              <a:spcAft>
                <a:spcPts val="0"/>
              </a:spcAft>
              <a:buClr>
                <a:srgbClr val="3F3F3F"/>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68" name="Google Shape;68;p18"/>
          <p:cNvSpPr txBox="1"/>
          <p:nvPr>
            <p:ph idx="2" type="body"/>
          </p:nvPr>
        </p:nvSpPr>
        <p:spPr>
          <a:xfrm>
            <a:off x="4648200" y="1749028"/>
            <a:ext cx="4038600" cy="31086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rgbClr val="3F3F3F"/>
              </a:buClr>
              <a:buSzPts val="2800"/>
              <a:buChar char="•"/>
              <a:defRPr sz="2800"/>
            </a:lvl1pPr>
            <a:lvl2pPr indent="-381000" lvl="1" marL="914400" rtl="0" algn="l">
              <a:spcBef>
                <a:spcPts val="480"/>
              </a:spcBef>
              <a:spcAft>
                <a:spcPts val="0"/>
              </a:spcAft>
              <a:buClr>
                <a:srgbClr val="3F3F3F"/>
              </a:buClr>
              <a:buSzPts val="2400"/>
              <a:buChar char="–"/>
              <a:defRPr sz="2400"/>
            </a:lvl2pPr>
            <a:lvl3pPr indent="-355600" lvl="2" marL="1371600" rtl="0" algn="l">
              <a:spcBef>
                <a:spcPts val="400"/>
              </a:spcBef>
              <a:spcAft>
                <a:spcPts val="0"/>
              </a:spcAft>
              <a:buClr>
                <a:srgbClr val="3F3F3F"/>
              </a:buClr>
              <a:buSzPts val="2000"/>
              <a:buChar char="•"/>
              <a:defRPr sz="2000"/>
            </a:lvl3pPr>
            <a:lvl4pPr indent="-342900" lvl="3" marL="1828800" rtl="0" algn="l">
              <a:spcBef>
                <a:spcPts val="360"/>
              </a:spcBef>
              <a:spcAft>
                <a:spcPts val="0"/>
              </a:spcAft>
              <a:buClr>
                <a:srgbClr val="3F3F3F"/>
              </a:buClr>
              <a:buSzPts val="1800"/>
              <a:buChar char="–"/>
              <a:defRPr sz="1800"/>
            </a:lvl4pPr>
            <a:lvl5pPr indent="-342900" lvl="4" marL="2286000" rtl="0" algn="l">
              <a:spcBef>
                <a:spcPts val="360"/>
              </a:spcBef>
              <a:spcAft>
                <a:spcPts val="0"/>
              </a:spcAft>
              <a:buClr>
                <a:srgbClr val="3F3F3F"/>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69" name="Shape 69"/>
        <p:cNvGrpSpPr/>
        <p:nvPr/>
      </p:nvGrpSpPr>
      <p:grpSpPr>
        <a:xfrm>
          <a:off x="0" y="0"/>
          <a:ext cx="0" cy="0"/>
          <a:chOff x="0" y="0"/>
          <a:chExt cx="0" cy="0"/>
        </a:xfrm>
      </p:grpSpPr>
      <p:sp>
        <p:nvSpPr>
          <p:cNvPr id="70" name="Google Shape;70;p19"/>
          <p:cNvSpPr txBox="1"/>
          <p:nvPr>
            <p:ph type="title"/>
          </p:nvPr>
        </p:nvSpPr>
        <p:spPr>
          <a:xfrm>
            <a:off x="420688" y="641510"/>
            <a:ext cx="3008400" cy="8715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3F3F3F"/>
              </a:buClr>
              <a:buSzPts val="2000"/>
              <a:buFont typeface="Arial"/>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9"/>
          <p:cNvSpPr txBox="1"/>
          <p:nvPr>
            <p:ph idx="1" type="body"/>
          </p:nvPr>
        </p:nvSpPr>
        <p:spPr>
          <a:xfrm>
            <a:off x="3575050" y="920884"/>
            <a:ext cx="5111700" cy="40512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rgbClr val="3F3F3F"/>
              </a:buClr>
              <a:buSzPts val="3200"/>
              <a:buChar char="•"/>
              <a:defRPr sz="3200"/>
            </a:lvl1pPr>
            <a:lvl2pPr indent="-406400" lvl="1" marL="914400" rtl="0" algn="l">
              <a:spcBef>
                <a:spcPts val="560"/>
              </a:spcBef>
              <a:spcAft>
                <a:spcPts val="0"/>
              </a:spcAft>
              <a:buClr>
                <a:srgbClr val="3F3F3F"/>
              </a:buClr>
              <a:buSzPts val="2800"/>
              <a:buChar char="–"/>
              <a:defRPr sz="2800"/>
            </a:lvl2pPr>
            <a:lvl3pPr indent="-381000" lvl="2" marL="1371600" rtl="0" algn="l">
              <a:spcBef>
                <a:spcPts val="480"/>
              </a:spcBef>
              <a:spcAft>
                <a:spcPts val="0"/>
              </a:spcAft>
              <a:buClr>
                <a:srgbClr val="3F3F3F"/>
              </a:buClr>
              <a:buSzPts val="2400"/>
              <a:buChar char="•"/>
              <a:defRPr sz="2400"/>
            </a:lvl3pPr>
            <a:lvl4pPr indent="-355600" lvl="3" marL="1828800" rtl="0" algn="l">
              <a:spcBef>
                <a:spcPts val="400"/>
              </a:spcBef>
              <a:spcAft>
                <a:spcPts val="0"/>
              </a:spcAft>
              <a:buClr>
                <a:srgbClr val="3F3F3F"/>
              </a:buClr>
              <a:buSzPts val="2000"/>
              <a:buChar char="–"/>
              <a:defRPr sz="2000"/>
            </a:lvl4pPr>
            <a:lvl5pPr indent="-355600" lvl="4" marL="2286000" rtl="0" algn="l">
              <a:spcBef>
                <a:spcPts val="400"/>
              </a:spcBef>
              <a:spcAft>
                <a:spcPts val="0"/>
              </a:spcAft>
              <a:buClr>
                <a:srgbClr val="3F3F3F"/>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72" name="Google Shape;72;p19"/>
          <p:cNvSpPr txBox="1"/>
          <p:nvPr>
            <p:ph idx="2" type="body"/>
          </p:nvPr>
        </p:nvSpPr>
        <p:spPr>
          <a:xfrm>
            <a:off x="420688" y="1601629"/>
            <a:ext cx="3008400" cy="3141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rgbClr val="3F3F3F"/>
              </a:buClr>
              <a:buSzPts val="1400"/>
              <a:buNone/>
              <a:defRPr sz="1400"/>
            </a:lvl1pPr>
            <a:lvl2pPr indent="-228600" lvl="1" marL="914400" rtl="0" algn="l">
              <a:spcBef>
                <a:spcPts val="240"/>
              </a:spcBef>
              <a:spcAft>
                <a:spcPts val="0"/>
              </a:spcAft>
              <a:buClr>
                <a:srgbClr val="3F3F3F"/>
              </a:buClr>
              <a:buSzPts val="1200"/>
              <a:buNone/>
              <a:defRPr sz="1200"/>
            </a:lvl2pPr>
            <a:lvl3pPr indent="-228600" lvl="2" marL="1371600" rtl="0" algn="l">
              <a:spcBef>
                <a:spcPts val="200"/>
              </a:spcBef>
              <a:spcAft>
                <a:spcPts val="0"/>
              </a:spcAft>
              <a:buClr>
                <a:srgbClr val="3F3F3F"/>
              </a:buClr>
              <a:buSzPts val="1000"/>
              <a:buNone/>
              <a:defRPr sz="1000"/>
            </a:lvl3pPr>
            <a:lvl4pPr indent="-228600" lvl="3" marL="1828800" rtl="0" algn="l">
              <a:spcBef>
                <a:spcPts val="180"/>
              </a:spcBef>
              <a:spcAft>
                <a:spcPts val="0"/>
              </a:spcAft>
              <a:buClr>
                <a:srgbClr val="3F3F3F"/>
              </a:buClr>
              <a:buSzPts val="900"/>
              <a:buNone/>
              <a:defRPr sz="900"/>
            </a:lvl4pPr>
            <a:lvl5pPr indent="-228600" lvl="4" marL="2286000" rtl="0" algn="l">
              <a:spcBef>
                <a:spcPts val="180"/>
              </a:spcBef>
              <a:spcAft>
                <a:spcPts val="0"/>
              </a:spcAft>
              <a:buClr>
                <a:srgbClr val="3F3F3F"/>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73" name="Shape 73"/>
        <p:cNvGrpSpPr/>
        <p:nvPr/>
      </p:nvGrpSpPr>
      <p:grpSpPr>
        <a:xfrm>
          <a:off x="0" y="0"/>
          <a:ext cx="0" cy="0"/>
          <a:chOff x="0" y="0"/>
          <a:chExt cx="0" cy="0"/>
        </a:xfrm>
      </p:grpSpPr>
      <p:sp>
        <p:nvSpPr>
          <p:cNvPr id="74" name="Google Shape;74;p20"/>
          <p:cNvSpPr txBox="1"/>
          <p:nvPr>
            <p:ph type="title"/>
          </p:nvPr>
        </p:nvSpPr>
        <p:spPr>
          <a:xfrm>
            <a:off x="1792288" y="3829050"/>
            <a:ext cx="5486400" cy="425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3F3F3F"/>
              </a:buClr>
              <a:buSzPts val="2000"/>
              <a:buFont typeface="Arial"/>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20"/>
          <p:cNvSpPr/>
          <p:nvPr>
            <p:ph idx="2" type="pic"/>
          </p:nvPr>
        </p:nvSpPr>
        <p:spPr>
          <a:xfrm>
            <a:off x="1792288" y="685800"/>
            <a:ext cx="5486400" cy="3086100"/>
          </a:xfrm>
          <a:prstGeom prst="rect">
            <a:avLst/>
          </a:prstGeom>
          <a:noFill/>
          <a:ln>
            <a:noFill/>
          </a:ln>
        </p:spPr>
      </p:sp>
      <p:sp>
        <p:nvSpPr>
          <p:cNvPr id="76" name="Google Shape;76;p20"/>
          <p:cNvSpPr txBox="1"/>
          <p:nvPr>
            <p:ph idx="1" type="body"/>
          </p:nvPr>
        </p:nvSpPr>
        <p:spPr>
          <a:xfrm>
            <a:off x="1792288" y="4254817"/>
            <a:ext cx="5486400" cy="6030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rgbClr val="3F3F3F"/>
              </a:buClr>
              <a:buSzPts val="1400"/>
              <a:buNone/>
              <a:defRPr sz="1400"/>
            </a:lvl1pPr>
            <a:lvl2pPr indent="-228600" lvl="1" marL="914400" rtl="0" algn="l">
              <a:spcBef>
                <a:spcPts val="240"/>
              </a:spcBef>
              <a:spcAft>
                <a:spcPts val="0"/>
              </a:spcAft>
              <a:buClr>
                <a:srgbClr val="3F3F3F"/>
              </a:buClr>
              <a:buSzPts val="1200"/>
              <a:buNone/>
              <a:defRPr sz="1200"/>
            </a:lvl2pPr>
            <a:lvl3pPr indent="-228600" lvl="2" marL="1371600" rtl="0" algn="l">
              <a:spcBef>
                <a:spcPts val="200"/>
              </a:spcBef>
              <a:spcAft>
                <a:spcPts val="0"/>
              </a:spcAft>
              <a:buClr>
                <a:srgbClr val="3F3F3F"/>
              </a:buClr>
              <a:buSzPts val="1000"/>
              <a:buNone/>
              <a:defRPr sz="1000"/>
            </a:lvl3pPr>
            <a:lvl4pPr indent="-228600" lvl="3" marL="1828800" rtl="0" algn="l">
              <a:spcBef>
                <a:spcPts val="180"/>
              </a:spcBef>
              <a:spcAft>
                <a:spcPts val="0"/>
              </a:spcAft>
              <a:buClr>
                <a:srgbClr val="3F3F3F"/>
              </a:buClr>
              <a:buSzPts val="900"/>
              <a:buNone/>
              <a:defRPr sz="900"/>
            </a:lvl4pPr>
            <a:lvl5pPr indent="-228600" lvl="4" marL="2286000" rtl="0" algn="l">
              <a:spcBef>
                <a:spcPts val="180"/>
              </a:spcBef>
              <a:spcAft>
                <a:spcPts val="0"/>
              </a:spcAft>
              <a:buClr>
                <a:srgbClr val="3F3F3F"/>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457200" y="685800"/>
            <a:ext cx="8229600" cy="8574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3F3F3F"/>
              </a:buClr>
              <a:buSzPts val="4400"/>
              <a:buFont typeface="Arial"/>
              <a:buNone/>
              <a:defRPr b="0" i="0" sz="4400" u="none" cap="none" strike="noStrike">
                <a:solidFill>
                  <a:srgbClr val="3F3F3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5" name="Google Shape;55;p14"/>
          <p:cNvSpPr txBox="1"/>
          <p:nvPr>
            <p:ph idx="1" type="body"/>
          </p:nvPr>
        </p:nvSpPr>
        <p:spPr>
          <a:xfrm>
            <a:off x="457200" y="1679972"/>
            <a:ext cx="8229600" cy="29148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rgbClr val="3F3F3F"/>
              </a:buClr>
              <a:buSzPts val="3200"/>
              <a:buFont typeface="Arial"/>
              <a:buChar char="•"/>
              <a:defRPr b="0" i="0" sz="3200" u="none" cap="none" strike="noStrike">
                <a:solidFill>
                  <a:srgbClr val="3F3F3F"/>
                </a:solidFill>
                <a:latin typeface="Calibri"/>
                <a:ea typeface="Calibri"/>
                <a:cs typeface="Calibri"/>
                <a:sym typeface="Calibri"/>
              </a:defRPr>
            </a:lvl1pPr>
            <a:lvl2pPr indent="-406400" lvl="1" marL="914400" marR="0" rtl="0" algn="l">
              <a:spcBef>
                <a:spcPts val="56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2pPr>
            <a:lvl3pPr indent="-381000" lvl="2" marL="1371600" marR="0" rtl="0" algn="l">
              <a:spcBef>
                <a:spcPts val="48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3pPr>
            <a:lvl4pPr indent="-355600" lvl="3" marL="18288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4pPr>
            <a:lvl5pPr indent="-355600" lvl="4" marL="22860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14.jpg"/><Relationship Id="rId5" Type="http://schemas.openxmlformats.org/officeDocument/2006/relationships/image" Target="../media/image9.jpg"/><Relationship Id="rId6" Type="http://schemas.openxmlformats.org/officeDocument/2006/relationships/image" Target="../media/image3.jpg"/><Relationship Id="rId7"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cxnSp>
        <p:nvCxnSpPr>
          <p:cNvPr id="81" name="Google Shape;81;p21"/>
          <p:cNvCxnSpPr/>
          <p:nvPr/>
        </p:nvCxnSpPr>
        <p:spPr>
          <a:xfrm>
            <a:off x="651525" y="3219450"/>
            <a:ext cx="5619900" cy="0"/>
          </a:xfrm>
          <a:prstGeom prst="straightConnector1">
            <a:avLst/>
          </a:prstGeom>
          <a:noFill/>
          <a:ln cap="flat" cmpd="sng" w="19050">
            <a:solidFill>
              <a:srgbClr val="BF5700"/>
            </a:solidFill>
            <a:prstDash val="solid"/>
            <a:round/>
            <a:headEnd len="sm" w="sm" type="none"/>
            <a:tailEnd len="sm" w="sm" type="none"/>
          </a:ln>
        </p:spPr>
      </p:cxnSp>
      <p:sp>
        <p:nvSpPr>
          <p:cNvPr id="82" name="Google Shape;82;p21"/>
          <p:cNvSpPr txBox="1"/>
          <p:nvPr/>
        </p:nvSpPr>
        <p:spPr>
          <a:xfrm>
            <a:off x="548640" y="4425550"/>
            <a:ext cx="78867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BF5700"/>
              </a:buClr>
              <a:buSzPts val="1050"/>
              <a:buFont typeface="Arial"/>
              <a:buNone/>
            </a:pPr>
            <a:r>
              <a:rPr b="1" lang="en" sz="1450">
                <a:solidFill>
                  <a:srgbClr val="BF5700"/>
                </a:solidFill>
                <a:latin typeface="Times New Roman"/>
                <a:ea typeface="Times New Roman"/>
                <a:cs typeface="Times New Roman"/>
                <a:sym typeface="Times New Roman"/>
              </a:rPr>
              <a:t>Present by</a:t>
            </a:r>
            <a:endParaRPr b="1" sz="1450">
              <a:solidFill>
                <a:srgbClr val="BF57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BF5700"/>
              </a:buClr>
              <a:buSzPts val="1050"/>
              <a:buFont typeface="Arial"/>
              <a:buNone/>
            </a:pPr>
            <a:r>
              <a:rPr b="1" lang="en" sz="1450">
                <a:solidFill>
                  <a:srgbClr val="BF5700"/>
                </a:solidFill>
                <a:latin typeface="Times New Roman"/>
                <a:ea typeface="Times New Roman"/>
                <a:cs typeface="Times New Roman"/>
                <a:sym typeface="Times New Roman"/>
              </a:rPr>
              <a:t>Jedsada Thavornfung (JT43227)</a:t>
            </a:r>
            <a:endParaRPr b="1"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BF5700"/>
              </a:buClr>
              <a:buSzPts val="1050"/>
              <a:buFont typeface="Arial"/>
              <a:buNone/>
            </a:pPr>
            <a:r>
              <a:rPr b="1" lang="en" sz="1450">
                <a:solidFill>
                  <a:srgbClr val="BF5700"/>
                </a:solidFill>
                <a:latin typeface="Times New Roman"/>
                <a:ea typeface="Times New Roman"/>
                <a:cs typeface="Times New Roman"/>
                <a:sym typeface="Times New Roman"/>
              </a:rPr>
              <a:t>B.S, Psychology</a:t>
            </a:r>
            <a:r>
              <a:rPr b="1" i="0" lang="en" sz="1450" u="none" cap="none" strike="noStrike">
                <a:solidFill>
                  <a:srgbClr val="BF5700"/>
                </a:solidFill>
                <a:latin typeface="Times New Roman"/>
                <a:ea typeface="Times New Roman"/>
                <a:cs typeface="Times New Roman"/>
                <a:sym typeface="Times New Roman"/>
              </a:rPr>
              <a:t>, The University of Texas at Austin</a:t>
            </a:r>
            <a:endParaRPr b="1" i="0" sz="1450" u="none" cap="none" strike="noStrike">
              <a:solidFill>
                <a:srgbClr val="BF5700"/>
              </a:solidFill>
              <a:latin typeface="Times New Roman"/>
              <a:ea typeface="Times New Roman"/>
              <a:cs typeface="Times New Roman"/>
              <a:sym typeface="Times New Roman"/>
            </a:endParaRPr>
          </a:p>
        </p:txBody>
      </p:sp>
      <p:sp>
        <p:nvSpPr>
          <p:cNvPr id="83" name="Google Shape;83;p21"/>
          <p:cNvSpPr txBox="1"/>
          <p:nvPr/>
        </p:nvSpPr>
        <p:spPr>
          <a:xfrm>
            <a:off x="554890" y="221475"/>
            <a:ext cx="7828500" cy="389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BF5700"/>
              </a:buClr>
              <a:buSzPts val="1200"/>
              <a:buFont typeface="Arial"/>
              <a:buNone/>
            </a:pPr>
            <a:r>
              <a:rPr lang="en" sz="1200">
                <a:solidFill>
                  <a:srgbClr val="BF5700"/>
                </a:solidFill>
                <a:latin typeface="Arial Black"/>
                <a:ea typeface="Arial Black"/>
                <a:cs typeface="Arial Black"/>
                <a:sym typeface="Arial Black"/>
              </a:rPr>
              <a:t>APRIL</a:t>
            </a:r>
            <a:r>
              <a:rPr b="0" i="0" lang="en" sz="1200" u="none" cap="none" strike="noStrike">
                <a:solidFill>
                  <a:srgbClr val="BF5700"/>
                </a:solidFill>
                <a:latin typeface="Arial Black"/>
                <a:ea typeface="Arial Black"/>
                <a:cs typeface="Arial Black"/>
                <a:sym typeface="Arial Black"/>
              </a:rPr>
              <a:t> 20</a:t>
            </a:r>
            <a:r>
              <a:rPr lang="en" sz="1200">
                <a:solidFill>
                  <a:srgbClr val="BF5700"/>
                </a:solidFill>
                <a:latin typeface="Arial Black"/>
                <a:ea typeface="Arial Black"/>
                <a:cs typeface="Arial Black"/>
                <a:sym typeface="Arial Black"/>
              </a:rPr>
              <a:t>22</a:t>
            </a:r>
            <a:endParaRPr b="0" i="0" sz="1200" u="none" cap="none" strike="noStrike">
              <a:solidFill>
                <a:srgbClr val="BF5700"/>
              </a:solidFill>
              <a:latin typeface="Arial"/>
              <a:ea typeface="Arial"/>
              <a:cs typeface="Arial"/>
              <a:sym typeface="Arial"/>
            </a:endParaRPr>
          </a:p>
        </p:txBody>
      </p:sp>
      <p:sp>
        <p:nvSpPr>
          <p:cNvPr id="84" name="Google Shape;84;p21"/>
          <p:cNvSpPr txBox="1"/>
          <p:nvPr/>
        </p:nvSpPr>
        <p:spPr>
          <a:xfrm>
            <a:off x="525795" y="1314450"/>
            <a:ext cx="7886700" cy="1752600"/>
          </a:xfrm>
          <a:prstGeom prst="rect">
            <a:avLst/>
          </a:prstGeom>
          <a:noFill/>
          <a:ln>
            <a:noFill/>
          </a:ln>
        </p:spPr>
        <p:txBody>
          <a:bodyPr anchorCtr="0" anchor="b"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4800">
                <a:solidFill>
                  <a:srgbClr val="BF5700"/>
                </a:solidFill>
                <a:latin typeface="Arial Black"/>
                <a:ea typeface="Arial Black"/>
                <a:cs typeface="Arial Black"/>
                <a:sym typeface="Arial Black"/>
              </a:rPr>
              <a:t>IS FACIAL </a:t>
            </a:r>
            <a:r>
              <a:rPr b="1" lang="en" sz="4800">
                <a:solidFill>
                  <a:srgbClr val="BF5700"/>
                </a:solidFill>
                <a:latin typeface="Arial Black"/>
                <a:ea typeface="Arial Black"/>
                <a:cs typeface="Arial Black"/>
                <a:sym typeface="Arial Black"/>
              </a:rPr>
              <a:t>EXPRESSION</a:t>
            </a:r>
            <a:r>
              <a:rPr b="1" lang="en" sz="4800">
                <a:solidFill>
                  <a:srgbClr val="BF5700"/>
                </a:solidFill>
                <a:latin typeface="Arial Black"/>
                <a:ea typeface="Arial Black"/>
                <a:cs typeface="Arial Black"/>
                <a:sym typeface="Arial Black"/>
              </a:rPr>
              <a:t> AND GENDERS AFFECT OUR MEMORY?</a:t>
            </a:r>
            <a:endParaRPr/>
          </a:p>
        </p:txBody>
      </p:sp>
      <p:sp>
        <p:nvSpPr>
          <p:cNvPr id="85" name="Google Shape;85;p21"/>
          <p:cNvSpPr txBox="1"/>
          <p:nvPr/>
        </p:nvSpPr>
        <p:spPr>
          <a:xfrm>
            <a:off x="571515" y="3371849"/>
            <a:ext cx="7886700" cy="457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BF5700"/>
              </a:buClr>
              <a:buSzPts val="1400"/>
              <a:buFont typeface="Arial"/>
              <a:buNone/>
            </a:pPr>
            <a:r>
              <a:rPr b="1" lang="en">
                <a:solidFill>
                  <a:srgbClr val="BF5700"/>
                </a:solidFill>
                <a:latin typeface="Times New Roman"/>
                <a:ea typeface="Times New Roman"/>
                <a:cs typeface="Times New Roman"/>
                <a:sym typeface="Times New Roman"/>
              </a:rPr>
              <a:t>PSY 458 Experimental Psychology (42070)</a:t>
            </a:r>
            <a:endParaRPr b="1">
              <a:solidFill>
                <a:srgbClr val="BF57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BF5700"/>
              </a:buClr>
              <a:buSzPts val="1400"/>
              <a:buFont typeface="Arial"/>
              <a:buNone/>
            </a:pPr>
            <a:r>
              <a:rPr b="1" lang="en">
                <a:solidFill>
                  <a:srgbClr val="BF5700"/>
                </a:solidFill>
                <a:latin typeface="Times New Roman"/>
                <a:ea typeface="Times New Roman"/>
                <a:cs typeface="Times New Roman"/>
                <a:sym typeface="Times New Roman"/>
              </a:rPr>
              <a:t>Professor David L Gilden</a:t>
            </a:r>
            <a:endParaRPr b="1">
              <a:solidFill>
                <a:srgbClr val="BF5700"/>
              </a:solidFill>
              <a:latin typeface="Times New Roman"/>
              <a:ea typeface="Times New Roman"/>
              <a:cs typeface="Times New Roman"/>
              <a:sym typeface="Times New Roman"/>
            </a:endParaRPr>
          </a:p>
        </p:txBody>
      </p:sp>
      <p:pic>
        <p:nvPicPr>
          <p:cNvPr id="86" name="Google Shape;86;p21"/>
          <p:cNvPicPr preferRelativeResize="0"/>
          <p:nvPr/>
        </p:nvPicPr>
        <p:blipFill rotWithShape="1">
          <a:blip r:embed="rId3">
            <a:alphaModFix/>
          </a:blip>
          <a:srcRect b="0" l="0" r="0" t="0"/>
          <a:stretch/>
        </p:blipFill>
        <p:spPr>
          <a:xfrm>
            <a:off x="6967974" y="-41035"/>
            <a:ext cx="1877396" cy="914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0"/>
          <p:cNvPicPr preferRelativeResize="0"/>
          <p:nvPr/>
        </p:nvPicPr>
        <p:blipFill>
          <a:blip r:embed="rId3">
            <a:alphaModFix/>
          </a:blip>
          <a:stretch>
            <a:fillRect/>
          </a:stretch>
        </p:blipFill>
        <p:spPr>
          <a:xfrm>
            <a:off x="1410961" y="578625"/>
            <a:ext cx="6322074" cy="4445226"/>
          </a:xfrm>
          <a:prstGeom prst="rect">
            <a:avLst/>
          </a:prstGeom>
          <a:noFill/>
          <a:ln>
            <a:noFill/>
          </a:ln>
        </p:spPr>
      </p:pic>
      <p:sp>
        <p:nvSpPr>
          <p:cNvPr id="151" name="Google Shape;151;p30"/>
          <p:cNvSpPr txBox="1"/>
          <p:nvPr/>
        </p:nvSpPr>
        <p:spPr>
          <a:xfrm>
            <a:off x="150000" y="549875"/>
            <a:ext cx="71475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Male + Sad Expression</a:t>
            </a:r>
            <a:endParaRPr sz="3000" u="sng"/>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1"/>
          <p:cNvPicPr preferRelativeResize="0"/>
          <p:nvPr/>
        </p:nvPicPr>
        <p:blipFill>
          <a:blip r:embed="rId3">
            <a:alphaModFix/>
          </a:blip>
          <a:stretch>
            <a:fillRect/>
          </a:stretch>
        </p:blipFill>
        <p:spPr>
          <a:xfrm>
            <a:off x="1440175" y="642925"/>
            <a:ext cx="6263649" cy="4404125"/>
          </a:xfrm>
          <a:prstGeom prst="rect">
            <a:avLst/>
          </a:prstGeom>
          <a:noFill/>
          <a:ln>
            <a:noFill/>
          </a:ln>
        </p:spPr>
      </p:pic>
      <p:sp>
        <p:nvSpPr>
          <p:cNvPr id="157" name="Google Shape;157;p31"/>
          <p:cNvSpPr txBox="1"/>
          <p:nvPr/>
        </p:nvSpPr>
        <p:spPr>
          <a:xfrm>
            <a:off x="150000" y="549875"/>
            <a:ext cx="71475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Male + Happy Expression</a:t>
            </a:r>
            <a:endParaRPr sz="3000" u="sng"/>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2"/>
          <p:cNvPicPr preferRelativeResize="0"/>
          <p:nvPr/>
        </p:nvPicPr>
        <p:blipFill>
          <a:blip r:embed="rId3">
            <a:alphaModFix/>
          </a:blip>
          <a:stretch>
            <a:fillRect/>
          </a:stretch>
        </p:blipFill>
        <p:spPr>
          <a:xfrm>
            <a:off x="1440737" y="598475"/>
            <a:ext cx="6262523" cy="4403326"/>
          </a:xfrm>
          <a:prstGeom prst="rect">
            <a:avLst/>
          </a:prstGeom>
          <a:noFill/>
          <a:ln>
            <a:noFill/>
          </a:ln>
        </p:spPr>
      </p:pic>
      <p:sp>
        <p:nvSpPr>
          <p:cNvPr id="163" name="Google Shape;163;p32"/>
          <p:cNvSpPr txBox="1"/>
          <p:nvPr/>
        </p:nvSpPr>
        <p:spPr>
          <a:xfrm>
            <a:off x="150000" y="549875"/>
            <a:ext cx="71475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Female</a:t>
            </a:r>
            <a:r>
              <a:rPr b="1" lang="en" sz="3000" u="sng">
                <a:solidFill>
                  <a:srgbClr val="BF5700"/>
                </a:solidFill>
                <a:latin typeface="Arial Black"/>
                <a:ea typeface="Arial Black"/>
                <a:cs typeface="Arial Black"/>
                <a:sym typeface="Arial Black"/>
              </a:rPr>
              <a:t> + Sad Expression</a:t>
            </a:r>
            <a:endParaRPr sz="3000" u="sng"/>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3"/>
          <p:cNvPicPr preferRelativeResize="0"/>
          <p:nvPr/>
        </p:nvPicPr>
        <p:blipFill>
          <a:blip r:embed="rId3">
            <a:alphaModFix/>
          </a:blip>
          <a:stretch>
            <a:fillRect/>
          </a:stretch>
        </p:blipFill>
        <p:spPr>
          <a:xfrm>
            <a:off x="1440738" y="610363"/>
            <a:ext cx="6262523" cy="4403344"/>
          </a:xfrm>
          <a:prstGeom prst="rect">
            <a:avLst/>
          </a:prstGeom>
          <a:noFill/>
          <a:ln>
            <a:noFill/>
          </a:ln>
        </p:spPr>
      </p:pic>
      <p:sp>
        <p:nvSpPr>
          <p:cNvPr id="169" name="Google Shape;169;p33"/>
          <p:cNvSpPr txBox="1"/>
          <p:nvPr/>
        </p:nvSpPr>
        <p:spPr>
          <a:xfrm>
            <a:off x="150000" y="549875"/>
            <a:ext cx="71475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Female</a:t>
            </a:r>
            <a:r>
              <a:rPr b="1" lang="en" sz="3000" u="sng">
                <a:solidFill>
                  <a:srgbClr val="BF5700"/>
                </a:solidFill>
                <a:latin typeface="Arial Black"/>
                <a:ea typeface="Arial Black"/>
                <a:cs typeface="Arial Black"/>
                <a:sym typeface="Arial Black"/>
              </a:rPr>
              <a:t> + Happy Expression</a:t>
            </a:r>
            <a:endParaRPr sz="3000" u="sng"/>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4"/>
          <p:cNvSpPr txBox="1"/>
          <p:nvPr/>
        </p:nvSpPr>
        <p:spPr>
          <a:xfrm>
            <a:off x="9144000" y="1307250"/>
            <a:ext cx="30000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b="1" sz="1200">
              <a:solidFill>
                <a:schemeClr val="dk1"/>
              </a:solidFill>
            </a:endParaRPr>
          </a:p>
        </p:txBody>
      </p:sp>
      <p:sp>
        <p:nvSpPr>
          <p:cNvPr id="175" name="Google Shape;175;p34"/>
          <p:cNvSpPr txBox="1"/>
          <p:nvPr/>
        </p:nvSpPr>
        <p:spPr>
          <a:xfrm>
            <a:off x="150000" y="549875"/>
            <a:ext cx="71475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ANSWERING PHASE SAMPLE</a:t>
            </a:r>
            <a:endParaRPr sz="3000" u="sng"/>
          </a:p>
        </p:txBody>
      </p:sp>
      <p:pic>
        <p:nvPicPr>
          <p:cNvPr id="176" name="Google Shape;176;p34"/>
          <p:cNvPicPr preferRelativeResize="0"/>
          <p:nvPr/>
        </p:nvPicPr>
        <p:blipFill rotWithShape="1">
          <a:blip r:embed="rId3">
            <a:alphaModFix/>
          </a:blip>
          <a:srcRect b="13614" l="15848" r="15841" t="13621"/>
          <a:stretch/>
        </p:blipFill>
        <p:spPr>
          <a:xfrm>
            <a:off x="203625" y="1248375"/>
            <a:ext cx="4104074" cy="2646749"/>
          </a:xfrm>
          <a:prstGeom prst="rect">
            <a:avLst/>
          </a:prstGeom>
          <a:noFill/>
          <a:ln cap="flat" cmpd="sng" w="38100">
            <a:solidFill>
              <a:srgbClr val="BF5700"/>
            </a:solidFill>
            <a:prstDash val="solid"/>
            <a:round/>
            <a:headEnd len="sm" w="sm" type="none"/>
            <a:tailEnd len="sm" w="sm" type="none"/>
          </a:ln>
        </p:spPr>
      </p:pic>
      <p:pic>
        <p:nvPicPr>
          <p:cNvPr id="177" name="Google Shape;177;p34"/>
          <p:cNvPicPr preferRelativeResize="0"/>
          <p:nvPr/>
        </p:nvPicPr>
        <p:blipFill rotWithShape="1">
          <a:blip r:embed="rId4">
            <a:alphaModFix/>
          </a:blip>
          <a:srcRect b="28940" l="19141" r="17914" t="27520"/>
          <a:stretch/>
        </p:blipFill>
        <p:spPr>
          <a:xfrm>
            <a:off x="3543325" y="2411025"/>
            <a:ext cx="5347251" cy="2239425"/>
          </a:xfrm>
          <a:prstGeom prst="rect">
            <a:avLst/>
          </a:prstGeom>
          <a:noFill/>
          <a:ln cap="flat" cmpd="sng" w="38100">
            <a:solidFill>
              <a:srgbClr val="BF57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nvSpPr>
        <p:spPr>
          <a:xfrm>
            <a:off x="9279725" y="1285825"/>
            <a:ext cx="30000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b="1" sz="1200">
              <a:solidFill>
                <a:schemeClr val="dk1"/>
              </a:solidFill>
            </a:endParaRPr>
          </a:p>
        </p:txBody>
      </p:sp>
      <p:sp>
        <p:nvSpPr>
          <p:cNvPr id="183" name="Google Shape;183;p35"/>
          <p:cNvSpPr txBox="1"/>
          <p:nvPr/>
        </p:nvSpPr>
        <p:spPr>
          <a:xfrm>
            <a:off x="503550" y="1057725"/>
            <a:ext cx="8136900" cy="3370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Within-Subject Design</a:t>
            </a:r>
            <a:endParaRPr sz="2300">
              <a:solidFill>
                <a:srgbClr val="BF5700"/>
              </a:solidFill>
              <a:latin typeface="Times New Roman"/>
              <a:ea typeface="Times New Roman"/>
              <a:cs typeface="Times New Roman"/>
              <a:sym typeface="Times New Roman"/>
            </a:endParaRPr>
          </a:p>
          <a:p>
            <a:pPr indent="-374650" lvl="0" marL="457200" rtl="0" algn="l">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Participants:</a:t>
            </a:r>
            <a:endParaRPr sz="2300">
              <a:solidFill>
                <a:srgbClr val="BF5700"/>
              </a:solidFill>
              <a:latin typeface="Times New Roman"/>
              <a:ea typeface="Times New Roman"/>
              <a:cs typeface="Times New Roman"/>
              <a:sym typeface="Times New Roman"/>
            </a:endParaRPr>
          </a:p>
          <a:p>
            <a:pPr indent="-374650" lvl="1" marL="914400" rtl="0" algn="l">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N = 20 (Male = 10; Female = 10)</a:t>
            </a:r>
            <a:endParaRPr sz="2300">
              <a:solidFill>
                <a:srgbClr val="BF5700"/>
              </a:solidFill>
              <a:latin typeface="Times New Roman"/>
              <a:ea typeface="Times New Roman"/>
              <a:cs typeface="Times New Roman"/>
              <a:sym typeface="Times New Roman"/>
            </a:endParaRPr>
          </a:p>
          <a:p>
            <a:pPr indent="-374650" lvl="1" marL="914400" rtl="0" algn="l">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Age average = 21 years old (range from 20 - 37 years old)</a:t>
            </a:r>
            <a:endParaRPr sz="2300">
              <a:solidFill>
                <a:srgbClr val="BF5700"/>
              </a:solidFill>
              <a:latin typeface="Times New Roman"/>
              <a:ea typeface="Times New Roman"/>
              <a:cs typeface="Times New Roman"/>
              <a:sym typeface="Times New Roman"/>
            </a:endParaRPr>
          </a:p>
          <a:p>
            <a:pPr indent="-374650" lvl="0" marL="457200" rtl="0" algn="l">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Total Images = 72 images</a:t>
            </a:r>
            <a:endParaRPr sz="2300">
              <a:solidFill>
                <a:srgbClr val="BF5700"/>
              </a:solidFill>
              <a:latin typeface="Times New Roman"/>
              <a:ea typeface="Times New Roman"/>
              <a:cs typeface="Times New Roman"/>
              <a:sym typeface="Times New Roman"/>
            </a:endParaRPr>
          </a:p>
          <a:p>
            <a:pPr indent="-374650" lvl="1" marL="914400" rtl="0" algn="l">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Female = 36 images</a:t>
            </a:r>
            <a:endParaRPr sz="2300">
              <a:solidFill>
                <a:srgbClr val="BF5700"/>
              </a:solidFill>
              <a:latin typeface="Times New Roman"/>
              <a:ea typeface="Times New Roman"/>
              <a:cs typeface="Times New Roman"/>
              <a:sym typeface="Times New Roman"/>
            </a:endParaRPr>
          </a:p>
          <a:p>
            <a:pPr indent="-374650" lvl="1" marL="914400" rtl="0" algn="l">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Male = 36 images</a:t>
            </a:r>
            <a:endParaRPr sz="2300">
              <a:solidFill>
                <a:srgbClr val="BF5700"/>
              </a:solidFill>
              <a:latin typeface="Times New Roman"/>
              <a:ea typeface="Times New Roman"/>
              <a:cs typeface="Times New Roman"/>
              <a:sym typeface="Times New Roman"/>
            </a:endParaRPr>
          </a:p>
          <a:p>
            <a:pPr indent="-374650" lvl="1" marL="914400" rtl="0" algn="l">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Image with the same expression = 36 images</a:t>
            </a:r>
            <a:endParaRPr sz="2300">
              <a:solidFill>
                <a:srgbClr val="BF5700"/>
              </a:solidFill>
              <a:latin typeface="Times New Roman"/>
              <a:ea typeface="Times New Roman"/>
              <a:cs typeface="Times New Roman"/>
              <a:sym typeface="Times New Roman"/>
            </a:endParaRPr>
          </a:p>
          <a:p>
            <a:pPr indent="-374650" lvl="1" marL="914400" rtl="0" algn="l">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Image with the different expression = 36 images</a:t>
            </a:r>
            <a:endParaRPr sz="2300">
              <a:solidFill>
                <a:srgbClr val="BF57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nvSpPr>
        <p:spPr>
          <a:xfrm>
            <a:off x="9504750" y="1810900"/>
            <a:ext cx="66972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rPr>
              <a:t>Results </a:t>
            </a:r>
            <a:r>
              <a:rPr lang="en" sz="1200">
                <a:solidFill>
                  <a:schemeClr val="dk1"/>
                </a:solidFill>
              </a:rPr>
              <a:t>(typically 2-4 slides). First show a photograph (or sketch) that shows an interesting qualitative results (e.g., trays of plants in which one set is noticeably bigger than the other, a drawing of a happy Daphnia) and state that result. Then display the results in graphical form, reminding the audience of your hypothesis and stating whether it was supported as you do so. Use simple, clean, clearly labeled graphs with proper axis labels (no extraneous 3-D effects please). Do not use light colors (yellow, light green, or pink) in your figures, they do not show up well when projected. Indicate the results of the statistical tests on the slides by including p- values (or asterisks/letters that indicate the significance level) on the same slides with the graphs. If you have multiple results, state them in a logical order.</a:t>
            </a:r>
            <a:endParaRPr sz="1200">
              <a:solidFill>
                <a:schemeClr val="dk1"/>
              </a:solidFill>
            </a:endParaRPr>
          </a:p>
        </p:txBody>
      </p:sp>
      <p:sp>
        <p:nvSpPr>
          <p:cNvPr id="189" name="Google Shape;189;p36"/>
          <p:cNvSpPr txBox="1"/>
          <p:nvPr/>
        </p:nvSpPr>
        <p:spPr>
          <a:xfrm>
            <a:off x="1132950" y="2271725"/>
            <a:ext cx="6878100" cy="7929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6000">
                <a:solidFill>
                  <a:srgbClr val="BF5700"/>
                </a:solidFill>
                <a:latin typeface="Arial Black"/>
                <a:ea typeface="Arial Black"/>
                <a:cs typeface="Arial Black"/>
                <a:sym typeface="Arial Black"/>
              </a:rPr>
              <a:t>RESULTS</a:t>
            </a:r>
            <a:endParaRPr sz="6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nvSpPr>
        <p:spPr>
          <a:xfrm>
            <a:off x="9504750" y="1810900"/>
            <a:ext cx="66972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rPr>
              <a:t>Results </a:t>
            </a:r>
            <a:r>
              <a:rPr lang="en" sz="1200">
                <a:solidFill>
                  <a:schemeClr val="dk1"/>
                </a:solidFill>
              </a:rPr>
              <a:t>(typically 2-4 slides). First show a photograph (or sketch) that shows an interesting qualitative results (e.g., trays of plants in which one set is noticeably bigger than the other, a drawing of a happy Daphnia) and state that result. Then display the results in graphical form, reminding the audience of your hypothesis and stating whether it was supported as you do so. Use simple, clean, clearly labeled graphs with proper axis labels (no extraneous 3-D effects please). Do not use light colors (yellow, light green, or pink) in your figures, they do not show up well when projected. Indicate the results of the statistical tests on the slides by including p- values (or asterisks/letters that indicate the significance level) on the same slides with the graphs. If you have multiple results, state them in a logical order.</a:t>
            </a:r>
            <a:endParaRPr sz="1200">
              <a:solidFill>
                <a:schemeClr val="dk1"/>
              </a:solidFill>
            </a:endParaRPr>
          </a:p>
        </p:txBody>
      </p:sp>
      <p:graphicFrame>
        <p:nvGraphicFramePr>
          <p:cNvPr id="195" name="Google Shape;195;p37"/>
          <p:cNvGraphicFramePr/>
          <p:nvPr/>
        </p:nvGraphicFramePr>
        <p:xfrm>
          <a:off x="620313" y="1108050"/>
          <a:ext cx="3000000" cy="3000000"/>
        </p:xfrm>
        <a:graphic>
          <a:graphicData uri="http://schemas.openxmlformats.org/drawingml/2006/table">
            <a:tbl>
              <a:tblPr>
                <a:noFill/>
                <a:tableStyleId>{D5E4A5E0-9512-4520-A823-1297244946D1}</a:tableStyleId>
              </a:tblPr>
              <a:tblGrid>
                <a:gridCol w="4438250"/>
                <a:gridCol w="1791500"/>
                <a:gridCol w="1673625"/>
              </a:tblGrid>
              <a:tr h="381000">
                <a:tc rowSpan="2">
                  <a:txBody>
                    <a:bodyPr/>
                    <a:lstStyle/>
                    <a:p>
                      <a:pPr indent="0" lvl="0" marL="0" rtl="0" algn="ctr">
                        <a:spcBef>
                          <a:spcPts val="0"/>
                        </a:spcBef>
                        <a:spcAft>
                          <a:spcPts val="0"/>
                        </a:spcAft>
                        <a:buNone/>
                      </a:pPr>
                      <a:r>
                        <a:t/>
                      </a:r>
                      <a:endParaRPr>
                        <a:solidFill>
                          <a:srgbClr val="BF5700"/>
                        </a:solidFill>
                        <a:latin typeface="Times New Roman"/>
                        <a:ea typeface="Times New Roman"/>
                        <a:cs typeface="Times New Roman"/>
                        <a:sym typeface="Times New Roman"/>
                      </a:endParaRPr>
                    </a:p>
                  </a:txBody>
                  <a:tcPr marT="91425" marB="91425" marR="91425" marL="91425">
                    <a:lnL cap="flat" cmpd="sng" w="19050">
                      <a:solidFill>
                        <a:schemeClr val="lt1"/>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rgbClr val="9E9E9E"/>
                      </a:solidFill>
                      <a:prstDash val="solid"/>
                      <a:round/>
                      <a:headEnd len="sm" w="sm" type="none"/>
                      <a:tailEnd len="sm" w="sm" type="none"/>
                    </a:lnB>
                  </a:tcPr>
                </a:tc>
                <a:tc gridSpan="2">
                  <a:txBody>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Average</a:t>
                      </a:r>
                      <a:endParaRPr b="1"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r>
              <a:tr h="381000">
                <a:tc vMerge="1"/>
                <a:tc>
                  <a:txBody>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Male Participants</a:t>
                      </a:r>
                      <a:endParaRPr b="1"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Female</a:t>
                      </a:r>
                      <a:endParaRPr b="1" sz="1800">
                        <a:solidFill>
                          <a:srgbClr val="BF5700"/>
                        </a:solidFill>
                        <a:latin typeface="Times New Roman"/>
                        <a:ea typeface="Times New Roman"/>
                        <a:cs typeface="Times New Roman"/>
                        <a:sym typeface="Times New Roman"/>
                      </a:endParaRPr>
                    </a:p>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Participants</a:t>
                      </a:r>
                      <a:endParaRPr b="1"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Age (year olds)</a:t>
                      </a:r>
                      <a:endParaRPr b="1"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BF5700"/>
                          </a:solidFill>
                          <a:latin typeface="Times New Roman"/>
                          <a:ea typeface="Times New Roman"/>
                          <a:cs typeface="Times New Roman"/>
                          <a:sym typeface="Times New Roman"/>
                        </a:rPr>
                        <a:t>21.1</a:t>
                      </a:r>
                      <a:endParaRPr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BF5700"/>
                          </a:solidFill>
                          <a:latin typeface="Times New Roman"/>
                          <a:ea typeface="Times New Roman"/>
                          <a:cs typeface="Times New Roman"/>
                          <a:sym typeface="Times New Roman"/>
                        </a:rPr>
                        <a:t>22</a:t>
                      </a:r>
                      <a:endParaRPr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Correction Rates (out of 100%)</a:t>
                      </a:r>
                      <a:endParaRPr b="1"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BF5700"/>
                          </a:solidFill>
                          <a:latin typeface="Times New Roman"/>
                          <a:ea typeface="Times New Roman"/>
                          <a:cs typeface="Times New Roman"/>
                          <a:sym typeface="Times New Roman"/>
                        </a:rPr>
                        <a:t>82.36%</a:t>
                      </a:r>
                      <a:endParaRPr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BF5700"/>
                          </a:solidFill>
                          <a:latin typeface="Times New Roman"/>
                          <a:ea typeface="Times New Roman"/>
                          <a:cs typeface="Times New Roman"/>
                          <a:sym typeface="Times New Roman"/>
                        </a:rPr>
                        <a:t>79.71%</a:t>
                      </a:r>
                      <a:endParaRPr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Incorrect Response (out of 72 images)</a:t>
                      </a:r>
                      <a:endParaRPr b="1"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BF5700"/>
                          </a:solidFill>
                          <a:latin typeface="Times New Roman"/>
                          <a:ea typeface="Times New Roman"/>
                          <a:cs typeface="Times New Roman"/>
                          <a:sym typeface="Times New Roman"/>
                        </a:rPr>
                        <a:t>12.7</a:t>
                      </a:r>
                      <a:endParaRPr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BF5700"/>
                          </a:solidFill>
                          <a:latin typeface="Times New Roman"/>
                          <a:ea typeface="Times New Roman"/>
                          <a:cs typeface="Times New Roman"/>
                          <a:sym typeface="Times New Roman"/>
                        </a:rPr>
                        <a:t>15</a:t>
                      </a:r>
                      <a:endParaRPr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Happy Face Incorrect (out of 36 images)</a:t>
                      </a:r>
                      <a:endParaRPr b="1"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BF5700"/>
                          </a:solidFill>
                          <a:latin typeface="Times New Roman"/>
                          <a:ea typeface="Times New Roman"/>
                          <a:cs typeface="Times New Roman"/>
                          <a:sym typeface="Times New Roman"/>
                        </a:rPr>
                        <a:t>5.6</a:t>
                      </a:r>
                      <a:endParaRPr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BF5700"/>
                          </a:solidFill>
                          <a:latin typeface="Times New Roman"/>
                          <a:ea typeface="Times New Roman"/>
                          <a:cs typeface="Times New Roman"/>
                          <a:sym typeface="Times New Roman"/>
                        </a:rPr>
                        <a:t>7.6</a:t>
                      </a:r>
                      <a:endParaRPr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Sad Face Incorrect (out of 36 images)</a:t>
                      </a:r>
                      <a:endParaRPr b="1"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BF5700"/>
                          </a:solidFill>
                          <a:latin typeface="Times New Roman"/>
                          <a:ea typeface="Times New Roman"/>
                          <a:cs typeface="Times New Roman"/>
                          <a:sym typeface="Times New Roman"/>
                        </a:rPr>
                        <a:t>7.1</a:t>
                      </a:r>
                      <a:endParaRPr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BF5700"/>
                          </a:solidFill>
                          <a:latin typeface="Times New Roman"/>
                          <a:ea typeface="Times New Roman"/>
                          <a:cs typeface="Times New Roman"/>
                          <a:sym typeface="Times New Roman"/>
                        </a:rPr>
                        <a:t>7.4</a:t>
                      </a:r>
                      <a:endParaRPr sz="1800">
                        <a:solidFill>
                          <a:srgbClr val="BF5700"/>
                        </a:solidFill>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nvSpPr>
        <p:spPr>
          <a:xfrm>
            <a:off x="342800" y="5304175"/>
            <a:ext cx="813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BF5700"/>
                </a:solidFill>
                <a:latin typeface="Times New Roman"/>
                <a:ea typeface="Times New Roman"/>
                <a:cs typeface="Times New Roman"/>
                <a:sym typeface="Times New Roman"/>
              </a:rPr>
              <a:t>…..</a:t>
            </a:r>
            <a:endParaRPr sz="2300">
              <a:solidFill>
                <a:srgbClr val="BF5700"/>
              </a:solidFill>
              <a:latin typeface="Times New Roman"/>
              <a:ea typeface="Times New Roman"/>
              <a:cs typeface="Times New Roman"/>
              <a:sym typeface="Times New Roman"/>
            </a:endParaRPr>
          </a:p>
        </p:txBody>
      </p:sp>
      <p:sp>
        <p:nvSpPr>
          <p:cNvPr id="201" name="Google Shape;201;p38"/>
          <p:cNvSpPr txBox="1"/>
          <p:nvPr/>
        </p:nvSpPr>
        <p:spPr>
          <a:xfrm>
            <a:off x="503550" y="520500"/>
            <a:ext cx="8136900" cy="12468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2300">
                <a:solidFill>
                  <a:srgbClr val="BF5700"/>
                </a:solidFill>
                <a:latin typeface="Times New Roman"/>
                <a:ea typeface="Times New Roman"/>
                <a:cs typeface="Times New Roman"/>
                <a:sym typeface="Times New Roman"/>
              </a:rPr>
              <a:t>Detection theory</a:t>
            </a:r>
            <a:r>
              <a:rPr lang="en" sz="2300">
                <a:solidFill>
                  <a:srgbClr val="BF5700"/>
                </a:solidFill>
                <a:latin typeface="Times New Roman"/>
                <a:ea typeface="Times New Roman"/>
                <a:cs typeface="Times New Roman"/>
                <a:sym typeface="Times New Roman"/>
              </a:rPr>
              <a:t> or </a:t>
            </a:r>
            <a:r>
              <a:rPr b="1" lang="en" sz="2300">
                <a:solidFill>
                  <a:srgbClr val="BF5700"/>
                </a:solidFill>
                <a:latin typeface="Times New Roman"/>
                <a:ea typeface="Times New Roman"/>
                <a:cs typeface="Times New Roman"/>
                <a:sym typeface="Times New Roman"/>
              </a:rPr>
              <a:t>signal detection theory</a:t>
            </a:r>
            <a:r>
              <a:rPr lang="en" sz="2300">
                <a:solidFill>
                  <a:srgbClr val="BF5700"/>
                </a:solidFill>
                <a:latin typeface="Times New Roman"/>
                <a:ea typeface="Times New Roman"/>
                <a:cs typeface="Times New Roman"/>
                <a:sym typeface="Times New Roman"/>
              </a:rPr>
              <a:t> is a means to measure the ability to differentiate between information-bearing patterns and random patterns that distract from the information.</a:t>
            </a:r>
            <a:endParaRPr sz="2300">
              <a:solidFill>
                <a:srgbClr val="BF5700"/>
              </a:solidFill>
              <a:latin typeface="Times New Roman"/>
              <a:ea typeface="Times New Roman"/>
              <a:cs typeface="Times New Roman"/>
              <a:sym typeface="Times New Roman"/>
            </a:endParaRPr>
          </a:p>
        </p:txBody>
      </p:sp>
      <p:graphicFrame>
        <p:nvGraphicFramePr>
          <p:cNvPr id="202" name="Google Shape;202;p38"/>
          <p:cNvGraphicFramePr/>
          <p:nvPr/>
        </p:nvGraphicFramePr>
        <p:xfrm>
          <a:off x="3200400" y="2212363"/>
          <a:ext cx="3000000" cy="3000000"/>
        </p:xfrm>
        <a:graphic>
          <a:graphicData uri="http://schemas.openxmlformats.org/drawingml/2006/table">
            <a:tbl>
              <a:tblPr>
                <a:noFill/>
                <a:tableStyleId>{D5E4A5E0-9512-4520-A823-1297244946D1}</a:tableStyleId>
              </a:tblPr>
              <a:tblGrid>
                <a:gridCol w="1371600"/>
                <a:gridCol w="1371600"/>
              </a:tblGrid>
              <a:tr h="1371600">
                <a:tc>
                  <a:txBody>
                    <a:bodyPr/>
                    <a:lstStyle/>
                    <a:p>
                      <a:pPr indent="0" lvl="0" marL="0" rtl="0" algn="ctr">
                        <a:spcBef>
                          <a:spcPts val="0"/>
                        </a:spcBef>
                        <a:spcAft>
                          <a:spcPts val="0"/>
                        </a:spcAft>
                        <a:buNone/>
                      </a:pPr>
                      <a:r>
                        <a:rPr b="1" lang="en" sz="2800">
                          <a:latin typeface="Times New Roman"/>
                          <a:ea typeface="Times New Roman"/>
                          <a:cs typeface="Times New Roman"/>
                          <a:sym typeface="Times New Roman"/>
                        </a:rPr>
                        <a:t>Hit</a:t>
                      </a:r>
                      <a:endParaRPr b="1" sz="28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2200">
                          <a:latin typeface="Times New Roman"/>
                          <a:ea typeface="Times New Roman"/>
                          <a:cs typeface="Times New Roman"/>
                          <a:sym typeface="Times New Roman"/>
                        </a:rPr>
                        <a:t>Miss</a:t>
                      </a:r>
                      <a:endParaRPr sz="22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tcPr>
                </a:tc>
              </a:tr>
              <a:tr h="1371600">
                <a:tc>
                  <a:txBody>
                    <a:bodyPr/>
                    <a:lstStyle/>
                    <a:p>
                      <a:pPr indent="0" lvl="0" marL="0" rtl="0" algn="ctr">
                        <a:spcBef>
                          <a:spcPts val="0"/>
                        </a:spcBef>
                        <a:spcAft>
                          <a:spcPts val="0"/>
                        </a:spcAft>
                        <a:buNone/>
                      </a:pPr>
                      <a:r>
                        <a:rPr b="1" lang="en" sz="2800">
                          <a:latin typeface="Times New Roman"/>
                          <a:ea typeface="Times New Roman"/>
                          <a:cs typeface="Times New Roman"/>
                          <a:sym typeface="Times New Roman"/>
                        </a:rPr>
                        <a:t>False Alarm</a:t>
                      </a:r>
                      <a:endParaRPr b="1" sz="28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2200">
                          <a:latin typeface="Times New Roman"/>
                          <a:ea typeface="Times New Roman"/>
                          <a:cs typeface="Times New Roman"/>
                          <a:sym typeface="Times New Roman"/>
                        </a:rPr>
                        <a:t>Correct Rejection</a:t>
                      </a:r>
                      <a:endParaRPr sz="2200">
                        <a:latin typeface="Times New Roman"/>
                        <a:ea typeface="Times New Roman"/>
                        <a:cs typeface="Times New Roman"/>
                        <a:sym typeface="Times New Rom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bl>
          </a:graphicData>
        </a:graphic>
      </p:graphicFrame>
      <p:sp>
        <p:nvSpPr>
          <p:cNvPr id="203" name="Google Shape;203;p38"/>
          <p:cNvSpPr txBox="1"/>
          <p:nvPr/>
        </p:nvSpPr>
        <p:spPr>
          <a:xfrm>
            <a:off x="3200400" y="1810900"/>
            <a:ext cx="1392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Old Picture</a:t>
            </a:r>
            <a:endParaRPr sz="1800">
              <a:solidFill>
                <a:srgbClr val="BF5700"/>
              </a:solidFill>
              <a:latin typeface="Times New Roman"/>
              <a:ea typeface="Times New Roman"/>
              <a:cs typeface="Times New Roman"/>
              <a:sym typeface="Times New Roman"/>
            </a:endParaRPr>
          </a:p>
        </p:txBody>
      </p:sp>
      <p:sp>
        <p:nvSpPr>
          <p:cNvPr id="204" name="Google Shape;204;p38"/>
          <p:cNvSpPr txBox="1"/>
          <p:nvPr/>
        </p:nvSpPr>
        <p:spPr>
          <a:xfrm>
            <a:off x="1691875" y="2713375"/>
            <a:ext cx="1392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Old Picture</a:t>
            </a:r>
            <a:endParaRPr sz="1800">
              <a:solidFill>
                <a:srgbClr val="BF5700"/>
              </a:solidFill>
              <a:latin typeface="Times New Roman"/>
              <a:ea typeface="Times New Roman"/>
              <a:cs typeface="Times New Roman"/>
              <a:sym typeface="Times New Roman"/>
            </a:endParaRPr>
          </a:p>
        </p:txBody>
      </p:sp>
      <p:sp>
        <p:nvSpPr>
          <p:cNvPr id="205" name="Google Shape;205;p38"/>
          <p:cNvSpPr txBox="1"/>
          <p:nvPr/>
        </p:nvSpPr>
        <p:spPr>
          <a:xfrm>
            <a:off x="1532325" y="4008775"/>
            <a:ext cx="15525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New Pictures</a:t>
            </a:r>
            <a:endParaRPr sz="1800">
              <a:solidFill>
                <a:srgbClr val="BF5700"/>
              </a:solidFill>
              <a:latin typeface="Times New Roman"/>
              <a:ea typeface="Times New Roman"/>
              <a:cs typeface="Times New Roman"/>
              <a:sym typeface="Times New Roman"/>
            </a:endParaRPr>
          </a:p>
        </p:txBody>
      </p:sp>
      <p:sp>
        <p:nvSpPr>
          <p:cNvPr id="206" name="Google Shape;206;p38"/>
          <p:cNvSpPr txBox="1"/>
          <p:nvPr/>
        </p:nvSpPr>
        <p:spPr>
          <a:xfrm>
            <a:off x="4495800" y="1810900"/>
            <a:ext cx="15525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BF5700"/>
                </a:solidFill>
                <a:latin typeface="Times New Roman"/>
                <a:ea typeface="Times New Roman"/>
                <a:cs typeface="Times New Roman"/>
                <a:sym typeface="Times New Roman"/>
              </a:rPr>
              <a:t>New Pictures</a:t>
            </a:r>
            <a:endParaRPr sz="1800">
              <a:solidFill>
                <a:srgbClr val="BF5700"/>
              </a:solidFill>
              <a:latin typeface="Times New Roman"/>
              <a:ea typeface="Times New Roman"/>
              <a:cs typeface="Times New Roman"/>
              <a:sym typeface="Times New Roman"/>
            </a:endParaRPr>
          </a:p>
        </p:txBody>
      </p:sp>
      <p:cxnSp>
        <p:nvCxnSpPr>
          <p:cNvPr id="207" name="Google Shape;207;p38"/>
          <p:cNvCxnSpPr>
            <a:stCxn id="206" idx="3"/>
          </p:cNvCxnSpPr>
          <p:nvPr/>
        </p:nvCxnSpPr>
        <p:spPr>
          <a:xfrm>
            <a:off x="6048300" y="2041750"/>
            <a:ext cx="863400" cy="0"/>
          </a:xfrm>
          <a:prstGeom prst="straightConnector1">
            <a:avLst/>
          </a:prstGeom>
          <a:noFill/>
          <a:ln cap="flat" cmpd="sng" w="19050">
            <a:solidFill>
              <a:srgbClr val="BF5700"/>
            </a:solidFill>
            <a:prstDash val="solid"/>
            <a:round/>
            <a:headEnd len="med" w="med" type="oval"/>
            <a:tailEnd len="med" w="med" type="triangle"/>
          </a:ln>
        </p:spPr>
      </p:cxnSp>
      <p:sp>
        <p:nvSpPr>
          <p:cNvPr id="208" name="Google Shape;208;p38"/>
          <p:cNvSpPr txBox="1"/>
          <p:nvPr/>
        </p:nvSpPr>
        <p:spPr>
          <a:xfrm>
            <a:off x="6808100" y="1928750"/>
            <a:ext cx="16716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F5700"/>
                </a:solidFill>
                <a:latin typeface="Times New Roman"/>
                <a:ea typeface="Times New Roman"/>
                <a:cs typeface="Times New Roman"/>
                <a:sym typeface="Times New Roman"/>
              </a:rPr>
              <a:t>Participant’s response</a:t>
            </a:r>
            <a:endParaRPr sz="1800">
              <a:solidFill>
                <a:srgbClr val="BF5700"/>
              </a:solidFill>
              <a:latin typeface="Times New Roman"/>
              <a:ea typeface="Times New Roman"/>
              <a:cs typeface="Times New Roman"/>
              <a:sym typeface="Times New Roman"/>
            </a:endParaRPr>
          </a:p>
        </p:txBody>
      </p:sp>
      <p:cxnSp>
        <p:nvCxnSpPr>
          <p:cNvPr id="209" name="Google Shape;209;p38"/>
          <p:cNvCxnSpPr/>
          <p:nvPr/>
        </p:nvCxnSpPr>
        <p:spPr>
          <a:xfrm rot="10800000">
            <a:off x="1050025" y="3428975"/>
            <a:ext cx="546600" cy="0"/>
          </a:xfrm>
          <a:prstGeom prst="straightConnector1">
            <a:avLst/>
          </a:prstGeom>
          <a:noFill/>
          <a:ln cap="flat" cmpd="sng" w="19050">
            <a:solidFill>
              <a:srgbClr val="BF5700"/>
            </a:solidFill>
            <a:prstDash val="solid"/>
            <a:round/>
            <a:headEnd len="med" w="med" type="oval"/>
            <a:tailEnd len="med" w="med" type="triangle"/>
          </a:ln>
        </p:spPr>
      </p:cxnSp>
      <p:sp>
        <p:nvSpPr>
          <p:cNvPr id="210" name="Google Shape;210;p38"/>
          <p:cNvSpPr txBox="1"/>
          <p:nvPr/>
        </p:nvSpPr>
        <p:spPr>
          <a:xfrm>
            <a:off x="102475" y="3198125"/>
            <a:ext cx="8634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BF5700"/>
                </a:solidFill>
                <a:latin typeface="Times New Roman"/>
                <a:ea typeface="Times New Roman"/>
                <a:cs typeface="Times New Roman"/>
                <a:sym typeface="Times New Roman"/>
              </a:rPr>
              <a:t>Shown images</a:t>
            </a:r>
            <a:endParaRPr sz="1800">
              <a:solidFill>
                <a:srgbClr val="BF57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p39"/>
          <p:cNvSpPr txBox="1"/>
          <p:nvPr/>
        </p:nvSpPr>
        <p:spPr>
          <a:xfrm>
            <a:off x="503550" y="737700"/>
            <a:ext cx="26361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WHY?</a:t>
            </a:r>
            <a:endParaRPr sz="3000" u="sng"/>
          </a:p>
        </p:txBody>
      </p:sp>
      <p:sp>
        <p:nvSpPr>
          <p:cNvPr id="216" name="Google Shape;216;p39"/>
          <p:cNvSpPr txBox="1"/>
          <p:nvPr/>
        </p:nvSpPr>
        <p:spPr>
          <a:xfrm>
            <a:off x="503550" y="1389000"/>
            <a:ext cx="8136900" cy="30168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2300">
                <a:solidFill>
                  <a:srgbClr val="BF5700"/>
                </a:solidFill>
                <a:latin typeface="Times New Roman"/>
                <a:ea typeface="Times New Roman"/>
                <a:cs typeface="Times New Roman"/>
                <a:sym typeface="Times New Roman"/>
              </a:rPr>
              <a:t>Signal detection theory</a:t>
            </a:r>
            <a:r>
              <a:rPr lang="en" sz="2300">
                <a:solidFill>
                  <a:srgbClr val="BF5700"/>
                </a:solidFill>
                <a:latin typeface="Times New Roman"/>
                <a:ea typeface="Times New Roman"/>
                <a:cs typeface="Times New Roman"/>
                <a:sym typeface="Times New Roman"/>
              </a:rPr>
              <a:t> is used because it takes response bias into account.</a:t>
            </a:r>
            <a:r>
              <a:rPr lang="en" sz="2300">
                <a:solidFill>
                  <a:srgbClr val="BF5700"/>
                </a:solidFill>
                <a:latin typeface="Times New Roman"/>
                <a:ea typeface="Times New Roman"/>
                <a:cs typeface="Times New Roman"/>
                <a:sym typeface="Times New Roman"/>
              </a:rPr>
              <a:t> Signal detection theory attributes responses to a combination of </a:t>
            </a:r>
            <a:r>
              <a:rPr i="1" lang="en" sz="2300">
                <a:solidFill>
                  <a:srgbClr val="BF5700"/>
                </a:solidFill>
                <a:latin typeface="Times New Roman"/>
                <a:ea typeface="Times New Roman"/>
                <a:cs typeface="Times New Roman"/>
                <a:sym typeface="Times New Roman"/>
              </a:rPr>
              <a:t>sensitivity</a:t>
            </a:r>
            <a:r>
              <a:rPr lang="en" sz="2300">
                <a:solidFill>
                  <a:srgbClr val="BF5700"/>
                </a:solidFill>
                <a:latin typeface="Times New Roman"/>
                <a:ea typeface="Times New Roman"/>
                <a:cs typeface="Times New Roman"/>
                <a:sym typeface="Times New Roman"/>
              </a:rPr>
              <a:t> and </a:t>
            </a:r>
            <a:r>
              <a:rPr i="1" lang="en" sz="2300">
                <a:solidFill>
                  <a:srgbClr val="BF5700"/>
                </a:solidFill>
                <a:latin typeface="Times New Roman"/>
                <a:ea typeface="Times New Roman"/>
                <a:cs typeface="Times New Roman"/>
                <a:sym typeface="Times New Roman"/>
              </a:rPr>
              <a:t>bias</a:t>
            </a:r>
            <a:r>
              <a:rPr lang="en" sz="2300">
                <a:solidFill>
                  <a:srgbClr val="BF5700"/>
                </a:solidFill>
                <a:latin typeface="Times New Roman"/>
                <a:ea typeface="Times New Roman"/>
                <a:cs typeface="Times New Roman"/>
                <a:sym typeface="Times New Roman"/>
              </a:rPr>
              <a:t>. Sensitivity is what we are interested in, while bias is what we have to take into account to recover sensitivity. By using detection theory, we conceive of sensitivity as (broadly) detecting a signal (e.g. against background noise, or compared to another signal), and model how a perceiver decides whether a signal is present.</a:t>
            </a:r>
            <a:endParaRPr sz="2300">
              <a:solidFill>
                <a:srgbClr val="BF57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2"/>
          <p:cNvSpPr txBox="1"/>
          <p:nvPr/>
        </p:nvSpPr>
        <p:spPr>
          <a:xfrm>
            <a:off x="9144000" y="2486025"/>
            <a:ext cx="30000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rPr>
              <a:t>Introduction </a:t>
            </a:r>
            <a:r>
              <a:rPr lang="en" sz="1200">
                <a:solidFill>
                  <a:schemeClr val="dk1"/>
                </a:solidFill>
              </a:rPr>
              <a:t>(typically 3-4 slides). Explain why your work is interesting. Place the study in context – how does it relate to / follow from the scientific literature on this subject. If it relates to any applied issues (e.g., environmental problems), mention this here. Use some pretty visuals (photographs, drawings, etc.) to get the audience excited about the issue and questions you are addressing. Clearly state your hypotheses.</a:t>
            </a:r>
            <a:endParaRPr sz="1200">
              <a:solidFill>
                <a:schemeClr val="dk1"/>
              </a:solidFill>
            </a:endParaRPr>
          </a:p>
        </p:txBody>
      </p:sp>
      <p:sp>
        <p:nvSpPr>
          <p:cNvPr id="92" name="Google Shape;92;p22"/>
          <p:cNvSpPr txBox="1"/>
          <p:nvPr/>
        </p:nvSpPr>
        <p:spPr>
          <a:xfrm>
            <a:off x="1132950" y="2403900"/>
            <a:ext cx="6878100" cy="7929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5900">
                <a:solidFill>
                  <a:srgbClr val="BF5700"/>
                </a:solidFill>
                <a:latin typeface="Arial Black"/>
                <a:ea typeface="Arial Black"/>
                <a:cs typeface="Arial Black"/>
                <a:sym typeface="Arial Black"/>
              </a:rPr>
              <a:t>INTRODUCTION</a:t>
            </a:r>
            <a:endParaRPr sz="5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nvSpPr>
        <p:spPr>
          <a:xfrm>
            <a:off x="192800" y="543150"/>
            <a:ext cx="2636100" cy="6513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EQUATION</a:t>
            </a:r>
            <a:endParaRPr sz="3000" u="sng"/>
          </a:p>
        </p:txBody>
      </p:sp>
      <p:grpSp>
        <p:nvGrpSpPr>
          <p:cNvPr id="222" name="Google Shape;222;p40"/>
          <p:cNvGrpSpPr/>
          <p:nvPr/>
        </p:nvGrpSpPr>
        <p:grpSpPr>
          <a:xfrm>
            <a:off x="1841113" y="1738263"/>
            <a:ext cx="5461775" cy="1035250"/>
            <a:chOff x="2151450" y="3693600"/>
            <a:chExt cx="5461775" cy="1035250"/>
          </a:xfrm>
        </p:grpSpPr>
        <p:sp>
          <p:nvSpPr>
            <p:cNvPr id="223" name="Google Shape;223;p40"/>
            <p:cNvSpPr txBox="1"/>
            <p:nvPr/>
          </p:nvSpPr>
          <p:spPr>
            <a:xfrm>
              <a:off x="3168425" y="3693600"/>
              <a:ext cx="4444800" cy="6513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Hits - False Alarm</a:t>
              </a:r>
              <a:endParaRPr sz="3000" u="sng"/>
            </a:p>
          </p:txBody>
        </p:sp>
        <p:sp>
          <p:nvSpPr>
            <p:cNvPr id="224" name="Google Shape;224;p40"/>
            <p:cNvSpPr txBox="1"/>
            <p:nvPr/>
          </p:nvSpPr>
          <p:spPr>
            <a:xfrm>
              <a:off x="3168425" y="4077550"/>
              <a:ext cx="4444800" cy="6513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3000">
                  <a:solidFill>
                    <a:srgbClr val="BF5700"/>
                  </a:solidFill>
                  <a:latin typeface="Arial Black"/>
                  <a:ea typeface="Arial Black"/>
                  <a:cs typeface="Arial Black"/>
                  <a:sym typeface="Arial Black"/>
                </a:rPr>
                <a:t>Hits + False Alarm</a:t>
              </a:r>
              <a:endParaRPr sz="3000"/>
            </a:p>
          </p:txBody>
        </p:sp>
        <p:sp>
          <p:nvSpPr>
            <p:cNvPr id="225" name="Google Shape;225;p40"/>
            <p:cNvSpPr txBox="1"/>
            <p:nvPr/>
          </p:nvSpPr>
          <p:spPr>
            <a:xfrm>
              <a:off x="2151450" y="3885575"/>
              <a:ext cx="1477200" cy="6513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3000">
                  <a:solidFill>
                    <a:srgbClr val="BF5700"/>
                  </a:solidFill>
                  <a:latin typeface="Arial Black"/>
                  <a:ea typeface="Arial Black"/>
                  <a:cs typeface="Arial Black"/>
                  <a:sym typeface="Arial Black"/>
                </a:rPr>
                <a:t>D’ =</a:t>
              </a:r>
              <a:endParaRPr sz="3000"/>
            </a:p>
          </p:txBody>
        </p:sp>
      </p:grpSp>
      <p:sp>
        <p:nvSpPr>
          <p:cNvPr id="226" name="Google Shape;226;p40"/>
          <p:cNvSpPr txBox="1"/>
          <p:nvPr/>
        </p:nvSpPr>
        <p:spPr>
          <a:xfrm>
            <a:off x="503550" y="3317325"/>
            <a:ext cx="81369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rgbClr val="BF5700"/>
                </a:solidFill>
                <a:latin typeface="Times New Roman"/>
                <a:ea typeface="Times New Roman"/>
                <a:cs typeface="Times New Roman"/>
                <a:sym typeface="Times New Roman"/>
              </a:rPr>
              <a:t>Higher D’ = Higher Hits than False Alarm.</a:t>
            </a:r>
            <a:endParaRPr sz="2300">
              <a:solidFill>
                <a:srgbClr val="BF5700"/>
              </a:solidFill>
              <a:latin typeface="Times New Roman"/>
              <a:ea typeface="Times New Roman"/>
              <a:cs typeface="Times New Roman"/>
              <a:sym typeface="Times New Roman"/>
            </a:endParaRPr>
          </a:p>
          <a:p>
            <a:pPr indent="0" lvl="0" marL="0" rtl="0" algn="ctr">
              <a:spcBef>
                <a:spcPts val="0"/>
              </a:spcBef>
              <a:spcAft>
                <a:spcPts val="0"/>
              </a:spcAft>
              <a:buNone/>
            </a:pPr>
            <a:r>
              <a:rPr lang="en" sz="2300">
                <a:solidFill>
                  <a:srgbClr val="BF5700"/>
                </a:solidFill>
                <a:latin typeface="Times New Roman"/>
                <a:ea typeface="Times New Roman"/>
                <a:cs typeface="Times New Roman"/>
                <a:sym typeface="Times New Roman"/>
              </a:rPr>
              <a:t> </a:t>
            </a:r>
            <a:endParaRPr sz="2300">
              <a:solidFill>
                <a:srgbClr val="BF5700"/>
              </a:solidFill>
              <a:latin typeface="Times New Roman"/>
              <a:ea typeface="Times New Roman"/>
              <a:cs typeface="Times New Roman"/>
              <a:sym typeface="Times New Roman"/>
            </a:endParaRPr>
          </a:p>
          <a:p>
            <a:pPr indent="0" lvl="0" marL="0" rtl="0" algn="ctr">
              <a:spcBef>
                <a:spcPts val="0"/>
              </a:spcBef>
              <a:spcAft>
                <a:spcPts val="0"/>
              </a:spcAft>
              <a:buNone/>
            </a:pPr>
            <a:r>
              <a:rPr lang="en" sz="2300">
                <a:solidFill>
                  <a:srgbClr val="BF5700"/>
                </a:solidFill>
                <a:latin typeface="Times New Roman"/>
                <a:ea typeface="Times New Roman"/>
                <a:cs typeface="Times New Roman"/>
                <a:sym typeface="Times New Roman"/>
              </a:rPr>
              <a:t>Lower D’ = Higher False Alarm than Hits.</a:t>
            </a:r>
            <a:endParaRPr sz="2300">
              <a:solidFill>
                <a:srgbClr val="BF57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p:nvPr/>
        </p:nvSpPr>
        <p:spPr>
          <a:xfrm>
            <a:off x="0" y="0"/>
            <a:ext cx="9144000" cy="129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32" name="Google Shape;232;p41"/>
          <p:cNvGraphicFramePr/>
          <p:nvPr/>
        </p:nvGraphicFramePr>
        <p:xfrm>
          <a:off x="527713" y="52650"/>
          <a:ext cx="3000000" cy="3000000"/>
        </p:xfrm>
        <a:graphic>
          <a:graphicData uri="http://schemas.openxmlformats.org/drawingml/2006/table">
            <a:tbl>
              <a:tblPr>
                <a:noFill/>
                <a:tableStyleId>{6BFB4393-5FB8-47BB-92D0-2E01C3412ACB}</a:tableStyleId>
              </a:tblPr>
              <a:tblGrid>
                <a:gridCol w="1273100"/>
                <a:gridCol w="1346125"/>
                <a:gridCol w="1478625"/>
                <a:gridCol w="1423125"/>
                <a:gridCol w="1380250"/>
                <a:gridCol w="1187350"/>
              </a:tblGrid>
              <a:tr h="368200">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Sex of Participants</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Percent Correct (%)</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Women + Happy Faces</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Women + Sad Faces</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Men + Happy Faces</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Men + Sad Faces</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95.83</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75</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0.14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68.06</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-0.08</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72.22</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83.33</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55.56</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0.11</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-0.13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69.44</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0.17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81.94</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0.71</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90.28</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68.06</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95.83</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0.78</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95.83</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0.82</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0.82</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81.94</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90.28</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0.82</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0.78</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0.82</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86.11</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0.71</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0.78</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72.22</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0.78</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83.33</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69.44</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0.09</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80.56</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0.78</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nvSpPr>
        <p:spPr>
          <a:xfrm>
            <a:off x="192800" y="543150"/>
            <a:ext cx="66867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Repeated Measures ANOVA </a:t>
            </a:r>
            <a:endParaRPr sz="3000" u="sng"/>
          </a:p>
        </p:txBody>
      </p:sp>
      <p:pic>
        <p:nvPicPr>
          <p:cNvPr id="238" name="Google Shape;238;p42"/>
          <p:cNvPicPr preferRelativeResize="0"/>
          <p:nvPr/>
        </p:nvPicPr>
        <p:blipFill rotWithShape="1">
          <a:blip r:embed="rId3">
            <a:alphaModFix/>
          </a:blip>
          <a:srcRect b="36624" l="0" r="0" t="0"/>
          <a:stretch/>
        </p:blipFill>
        <p:spPr>
          <a:xfrm>
            <a:off x="352827" y="1406250"/>
            <a:ext cx="6831000" cy="3019300"/>
          </a:xfrm>
          <a:prstGeom prst="rect">
            <a:avLst/>
          </a:prstGeom>
          <a:noFill/>
          <a:ln>
            <a:noFill/>
          </a:ln>
        </p:spPr>
      </p:pic>
      <p:sp>
        <p:nvSpPr>
          <p:cNvPr id="239" name="Google Shape;239;p42"/>
          <p:cNvSpPr/>
          <p:nvPr/>
        </p:nvSpPr>
        <p:spPr>
          <a:xfrm>
            <a:off x="6320350" y="2035971"/>
            <a:ext cx="754500" cy="353700"/>
          </a:xfrm>
          <a:prstGeom prst="rect">
            <a:avLst/>
          </a:prstGeom>
          <a:solidFill>
            <a:srgbClr val="BF57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2"/>
          <p:cNvSpPr/>
          <p:nvPr/>
        </p:nvSpPr>
        <p:spPr>
          <a:xfrm>
            <a:off x="6320350" y="2715533"/>
            <a:ext cx="754500" cy="353700"/>
          </a:xfrm>
          <a:prstGeom prst="rect">
            <a:avLst/>
          </a:prstGeom>
          <a:solidFill>
            <a:srgbClr val="BF57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2"/>
          <p:cNvSpPr/>
          <p:nvPr/>
        </p:nvSpPr>
        <p:spPr>
          <a:xfrm>
            <a:off x="6320350" y="3395096"/>
            <a:ext cx="754500" cy="353700"/>
          </a:xfrm>
          <a:prstGeom prst="rect">
            <a:avLst/>
          </a:prstGeom>
          <a:solidFill>
            <a:srgbClr val="BF57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 name="Google Shape;242;p42"/>
          <p:cNvCxnSpPr>
            <a:endCxn id="243" idx="0"/>
          </p:cNvCxnSpPr>
          <p:nvPr/>
        </p:nvCxnSpPr>
        <p:spPr>
          <a:xfrm>
            <a:off x="7074850" y="2218150"/>
            <a:ext cx="1310100" cy="348300"/>
          </a:xfrm>
          <a:prstGeom prst="bentConnector2">
            <a:avLst/>
          </a:prstGeom>
          <a:noFill/>
          <a:ln cap="flat" cmpd="sng" w="19050">
            <a:solidFill>
              <a:srgbClr val="BF5700"/>
            </a:solidFill>
            <a:prstDash val="solid"/>
            <a:round/>
            <a:headEnd len="med" w="med" type="none"/>
            <a:tailEnd len="med" w="med" type="none"/>
          </a:ln>
        </p:spPr>
      </p:cxnSp>
      <p:sp>
        <p:nvSpPr>
          <p:cNvPr id="243" name="Google Shape;243;p42"/>
          <p:cNvSpPr/>
          <p:nvPr/>
        </p:nvSpPr>
        <p:spPr>
          <a:xfrm>
            <a:off x="7747450" y="2566450"/>
            <a:ext cx="1275000" cy="720300"/>
          </a:xfrm>
          <a:prstGeom prst="roundRect">
            <a:avLst>
              <a:gd fmla="val 16667" name="adj"/>
            </a:avLst>
          </a:prstGeom>
          <a:solidFill>
            <a:srgbClr val="BF57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&gt; 0.05,</a:t>
            </a:r>
            <a:endParaRPr b="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Insignificant</a:t>
            </a:r>
            <a:endParaRPr b="1">
              <a:solidFill>
                <a:schemeClr val="lt1"/>
              </a:solidFill>
              <a:latin typeface="Times New Roman"/>
              <a:ea typeface="Times New Roman"/>
              <a:cs typeface="Times New Roman"/>
              <a:sym typeface="Times New Roman"/>
            </a:endParaRPr>
          </a:p>
        </p:txBody>
      </p:sp>
      <p:cxnSp>
        <p:nvCxnSpPr>
          <p:cNvPr id="244" name="Google Shape;244;p42"/>
          <p:cNvCxnSpPr>
            <a:stCxn id="241" idx="3"/>
            <a:endCxn id="243" idx="2"/>
          </p:cNvCxnSpPr>
          <p:nvPr/>
        </p:nvCxnSpPr>
        <p:spPr>
          <a:xfrm flipH="1" rot="10800000">
            <a:off x="7074850" y="3286646"/>
            <a:ext cx="1310100" cy="285300"/>
          </a:xfrm>
          <a:prstGeom prst="bentConnector2">
            <a:avLst/>
          </a:prstGeom>
          <a:noFill/>
          <a:ln cap="flat" cmpd="sng" w="19050">
            <a:solidFill>
              <a:srgbClr val="BF5700"/>
            </a:solidFill>
            <a:prstDash val="solid"/>
            <a:round/>
            <a:headEnd len="med" w="med" type="none"/>
            <a:tailEnd len="med" w="med" type="none"/>
          </a:ln>
        </p:spPr>
      </p:cxnSp>
      <p:cxnSp>
        <p:nvCxnSpPr>
          <p:cNvPr id="245" name="Google Shape;245;p42"/>
          <p:cNvCxnSpPr/>
          <p:nvPr/>
        </p:nvCxnSpPr>
        <p:spPr>
          <a:xfrm>
            <a:off x="7082475" y="2926600"/>
            <a:ext cx="932400" cy="0"/>
          </a:xfrm>
          <a:prstGeom prst="straightConnector1">
            <a:avLst/>
          </a:prstGeom>
          <a:noFill/>
          <a:ln cap="flat" cmpd="sng" w="19050">
            <a:solidFill>
              <a:srgbClr val="BF5700"/>
            </a:solidFill>
            <a:prstDash val="solid"/>
            <a:round/>
            <a:headEnd len="med" w="med" type="none"/>
            <a:tailEnd len="med" w="med" type="none"/>
          </a:ln>
        </p:spPr>
      </p:cxnSp>
      <p:sp>
        <p:nvSpPr>
          <p:cNvPr id="246" name="Google Shape;246;p42"/>
          <p:cNvSpPr txBox="1"/>
          <p:nvPr/>
        </p:nvSpPr>
        <p:spPr>
          <a:xfrm>
            <a:off x="1941925" y="1330050"/>
            <a:ext cx="19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(All Participants)</a:t>
            </a:r>
            <a:endParaRPr b="1">
              <a:solidFill>
                <a:srgbClr val="BF57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nvSpPr>
        <p:spPr>
          <a:xfrm>
            <a:off x="192800" y="543150"/>
            <a:ext cx="66867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Descriptives Plots</a:t>
            </a:r>
            <a:endParaRPr sz="3000" u="sng"/>
          </a:p>
        </p:txBody>
      </p:sp>
      <p:pic>
        <p:nvPicPr>
          <p:cNvPr id="252" name="Google Shape;252;p43"/>
          <p:cNvPicPr preferRelativeResize="0"/>
          <p:nvPr/>
        </p:nvPicPr>
        <p:blipFill rotWithShape="1">
          <a:blip r:embed="rId3">
            <a:alphaModFix/>
          </a:blip>
          <a:srcRect b="0" l="0" r="35153" t="0"/>
          <a:stretch/>
        </p:blipFill>
        <p:spPr>
          <a:xfrm>
            <a:off x="2457963" y="1194450"/>
            <a:ext cx="4228076" cy="3644250"/>
          </a:xfrm>
          <a:prstGeom prst="rect">
            <a:avLst/>
          </a:prstGeom>
          <a:noFill/>
          <a:ln>
            <a:noFill/>
          </a:ln>
        </p:spPr>
      </p:pic>
      <p:pic>
        <p:nvPicPr>
          <p:cNvPr id="253" name="Google Shape;253;p43"/>
          <p:cNvPicPr preferRelativeResize="0"/>
          <p:nvPr/>
        </p:nvPicPr>
        <p:blipFill rotWithShape="1">
          <a:blip r:embed="rId3">
            <a:alphaModFix/>
          </a:blip>
          <a:srcRect b="68152" l="67110" r="0" t="0"/>
          <a:stretch/>
        </p:blipFill>
        <p:spPr>
          <a:xfrm>
            <a:off x="4414336" y="1194450"/>
            <a:ext cx="2144476" cy="1160601"/>
          </a:xfrm>
          <a:prstGeom prst="rect">
            <a:avLst/>
          </a:prstGeom>
          <a:noFill/>
          <a:ln>
            <a:noFill/>
          </a:ln>
        </p:spPr>
      </p:pic>
      <p:sp>
        <p:nvSpPr>
          <p:cNvPr id="254" name="Google Shape;254;p43"/>
          <p:cNvSpPr txBox="1"/>
          <p:nvPr/>
        </p:nvSpPr>
        <p:spPr>
          <a:xfrm>
            <a:off x="4206475" y="3774875"/>
            <a:ext cx="19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(All Participants)</a:t>
            </a:r>
            <a:endParaRPr b="1">
              <a:solidFill>
                <a:srgbClr val="BF57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4"/>
          <p:cNvPicPr preferRelativeResize="0"/>
          <p:nvPr/>
        </p:nvPicPr>
        <p:blipFill rotWithShape="1">
          <a:blip r:embed="rId3">
            <a:alphaModFix/>
          </a:blip>
          <a:srcRect b="0" l="0" r="0" t="8558"/>
          <a:stretch/>
        </p:blipFill>
        <p:spPr>
          <a:xfrm>
            <a:off x="152400" y="942976"/>
            <a:ext cx="8839200" cy="3593775"/>
          </a:xfrm>
          <a:prstGeom prst="rect">
            <a:avLst/>
          </a:prstGeom>
          <a:noFill/>
          <a:ln>
            <a:noFill/>
          </a:ln>
        </p:spPr>
      </p:pic>
      <p:sp>
        <p:nvSpPr>
          <p:cNvPr id="260" name="Google Shape;260;p44"/>
          <p:cNvSpPr/>
          <p:nvPr/>
        </p:nvSpPr>
        <p:spPr>
          <a:xfrm>
            <a:off x="8047425" y="1307325"/>
            <a:ext cx="889500" cy="3229500"/>
          </a:xfrm>
          <a:prstGeom prst="rect">
            <a:avLst/>
          </a:prstGeom>
          <a:solidFill>
            <a:srgbClr val="BF57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44"/>
          <p:cNvCxnSpPr>
            <a:stCxn id="260" idx="2"/>
          </p:cNvCxnSpPr>
          <p:nvPr/>
        </p:nvCxnSpPr>
        <p:spPr>
          <a:xfrm>
            <a:off x="8492175" y="4536825"/>
            <a:ext cx="0" cy="328200"/>
          </a:xfrm>
          <a:prstGeom prst="straightConnector1">
            <a:avLst/>
          </a:prstGeom>
          <a:noFill/>
          <a:ln cap="flat" cmpd="sng" w="19050">
            <a:solidFill>
              <a:srgbClr val="BF5700"/>
            </a:solidFill>
            <a:prstDash val="solid"/>
            <a:round/>
            <a:headEnd len="med" w="med" type="oval"/>
            <a:tailEnd len="med" w="med" type="none"/>
          </a:ln>
        </p:spPr>
      </p:cxnSp>
      <p:cxnSp>
        <p:nvCxnSpPr>
          <p:cNvPr id="262" name="Google Shape;262;p44"/>
          <p:cNvCxnSpPr/>
          <p:nvPr/>
        </p:nvCxnSpPr>
        <p:spPr>
          <a:xfrm>
            <a:off x="8114775" y="4865025"/>
            <a:ext cx="377400" cy="0"/>
          </a:xfrm>
          <a:prstGeom prst="straightConnector1">
            <a:avLst/>
          </a:prstGeom>
          <a:noFill/>
          <a:ln cap="flat" cmpd="sng" w="19050">
            <a:solidFill>
              <a:srgbClr val="BF5700"/>
            </a:solidFill>
            <a:prstDash val="solid"/>
            <a:round/>
            <a:headEnd len="med" w="med" type="triangle"/>
            <a:tailEnd len="med" w="med" type="none"/>
          </a:ln>
        </p:spPr>
      </p:cxnSp>
      <p:sp>
        <p:nvSpPr>
          <p:cNvPr id="263" name="Google Shape;263;p44"/>
          <p:cNvSpPr/>
          <p:nvPr/>
        </p:nvSpPr>
        <p:spPr>
          <a:xfrm>
            <a:off x="7006125" y="4536825"/>
            <a:ext cx="1117500" cy="546600"/>
          </a:xfrm>
          <a:prstGeom prst="roundRect">
            <a:avLst>
              <a:gd fmla="val 16667" name="adj"/>
            </a:avLst>
          </a:prstGeom>
          <a:solidFill>
            <a:srgbClr val="BF57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&gt; 0.05,</a:t>
            </a:r>
            <a:endParaRPr b="1" sz="13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Insignificant</a:t>
            </a:r>
            <a:endParaRPr b="1" sz="1300">
              <a:solidFill>
                <a:schemeClr val="lt1"/>
              </a:solidFill>
              <a:latin typeface="Times New Roman"/>
              <a:ea typeface="Times New Roman"/>
              <a:cs typeface="Times New Roman"/>
              <a:sym typeface="Times New Roman"/>
            </a:endParaRPr>
          </a:p>
        </p:txBody>
      </p:sp>
      <p:sp>
        <p:nvSpPr>
          <p:cNvPr id="264" name="Google Shape;264;p44"/>
          <p:cNvSpPr txBox="1"/>
          <p:nvPr/>
        </p:nvSpPr>
        <p:spPr>
          <a:xfrm>
            <a:off x="152400" y="414575"/>
            <a:ext cx="66867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Repeated Measures ANOVA </a:t>
            </a:r>
            <a:endParaRPr sz="3000" u="sng"/>
          </a:p>
        </p:txBody>
      </p:sp>
      <p:sp>
        <p:nvSpPr>
          <p:cNvPr id="265" name="Google Shape;265;p44"/>
          <p:cNvSpPr txBox="1"/>
          <p:nvPr/>
        </p:nvSpPr>
        <p:spPr>
          <a:xfrm>
            <a:off x="291700" y="4500825"/>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(Male vs Female Participants)</a:t>
            </a:r>
            <a:endParaRPr b="1">
              <a:solidFill>
                <a:srgbClr val="BF57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nvSpPr>
        <p:spPr>
          <a:xfrm>
            <a:off x="182100" y="468125"/>
            <a:ext cx="66867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Descriptives Plots</a:t>
            </a:r>
            <a:endParaRPr sz="3000" u="sng"/>
          </a:p>
        </p:txBody>
      </p:sp>
      <p:grpSp>
        <p:nvGrpSpPr>
          <p:cNvPr id="271" name="Google Shape;271;p45"/>
          <p:cNvGrpSpPr/>
          <p:nvPr/>
        </p:nvGrpSpPr>
        <p:grpSpPr>
          <a:xfrm>
            <a:off x="793412" y="1076550"/>
            <a:ext cx="3420970" cy="4024076"/>
            <a:chOff x="2861513" y="1065825"/>
            <a:chExt cx="3420970" cy="4024076"/>
          </a:xfrm>
        </p:grpSpPr>
        <p:pic>
          <p:nvPicPr>
            <p:cNvPr id="272" name="Google Shape;272;p45"/>
            <p:cNvPicPr preferRelativeResize="0"/>
            <p:nvPr/>
          </p:nvPicPr>
          <p:blipFill rotWithShape="1">
            <a:blip r:embed="rId3">
              <a:alphaModFix/>
            </a:blip>
            <a:srcRect b="0" l="0" r="37413" t="0"/>
            <a:stretch/>
          </p:blipFill>
          <p:spPr>
            <a:xfrm>
              <a:off x="2861512" y="1065825"/>
              <a:ext cx="3420970" cy="4024076"/>
            </a:xfrm>
            <a:prstGeom prst="rect">
              <a:avLst/>
            </a:prstGeom>
            <a:noFill/>
            <a:ln>
              <a:noFill/>
            </a:ln>
          </p:spPr>
        </p:pic>
        <p:pic>
          <p:nvPicPr>
            <p:cNvPr id="273" name="Google Shape;273;p45"/>
            <p:cNvPicPr preferRelativeResize="0"/>
            <p:nvPr/>
          </p:nvPicPr>
          <p:blipFill rotWithShape="1">
            <a:blip r:embed="rId3">
              <a:alphaModFix/>
            </a:blip>
            <a:srcRect b="72538" l="64447" r="1827" t="7292"/>
            <a:stretch/>
          </p:blipFill>
          <p:spPr>
            <a:xfrm>
              <a:off x="4572000" y="1119425"/>
              <a:ext cx="1703799" cy="750101"/>
            </a:xfrm>
            <a:prstGeom prst="rect">
              <a:avLst/>
            </a:prstGeom>
            <a:noFill/>
            <a:ln>
              <a:noFill/>
            </a:ln>
          </p:spPr>
        </p:pic>
      </p:grpSp>
      <p:grpSp>
        <p:nvGrpSpPr>
          <p:cNvPr id="274" name="Google Shape;274;p45"/>
          <p:cNvGrpSpPr/>
          <p:nvPr/>
        </p:nvGrpSpPr>
        <p:grpSpPr>
          <a:xfrm>
            <a:off x="5085675" y="1082900"/>
            <a:ext cx="2983176" cy="4011375"/>
            <a:chOff x="3189025" y="1032975"/>
            <a:chExt cx="2983176" cy="4011375"/>
          </a:xfrm>
        </p:grpSpPr>
        <p:pic>
          <p:nvPicPr>
            <p:cNvPr id="275" name="Google Shape;275;p45"/>
            <p:cNvPicPr preferRelativeResize="0"/>
            <p:nvPr/>
          </p:nvPicPr>
          <p:blipFill rotWithShape="1">
            <a:blip r:embed="rId4">
              <a:alphaModFix/>
            </a:blip>
            <a:srcRect b="0" l="0" r="38774" t="0"/>
            <a:stretch/>
          </p:blipFill>
          <p:spPr>
            <a:xfrm>
              <a:off x="3189025" y="1032975"/>
              <a:ext cx="2983176" cy="4011375"/>
            </a:xfrm>
            <a:prstGeom prst="rect">
              <a:avLst/>
            </a:prstGeom>
            <a:noFill/>
            <a:ln>
              <a:noFill/>
            </a:ln>
          </p:spPr>
        </p:pic>
        <p:pic>
          <p:nvPicPr>
            <p:cNvPr id="276" name="Google Shape;276;p45"/>
            <p:cNvPicPr preferRelativeResize="0"/>
            <p:nvPr/>
          </p:nvPicPr>
          <p:blipFill rotWithShape="1">
            <a:blip r:embed="rId4">
              <a:alphaModFix/>
            </a:blip>
            <a:srcRect b="68794" l="58327" r="2532" t="8732"/>
            <a:stretch/>
          </p:blipFill>
          <p:spPr>
            <a:xfrm>
              <a:off x="4404050" y="1032975"/>
              <a:ext cx="1768150" cy="835825"/>
            </a:xfrm>
            <a:prstGeom prst="rect">
              <a:avLst/>
            </a:prstGeom>
            <a:noFill/>
            <a:ln>
              <a:noFill/>
            </a:ln>
          </p:spPr>
        </p:pic>
      </p:grpSp>
      <p:sp>
        <p:nvSpPr>
          <p:cNvPr id="277" name="Google Shape;277;p45"/>
          <p:cNvSpPr txBox="1"/>
          <p:nvPr/>
        </p:nvSpPr>
        <p:spPr>
          <a:xfrm>
            <a:off x="2049050" y="3969775"/>
            <a:ext cx="20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a:t>
            </a:r>
            <a:r>
              <a:rPr b="1" lang="en">
                <a:solidFill>
                  <a:srgbClr val="BF5700"/>
                </a:solidFill>
                <a:latin typeface="Times New Roman"/>
                <a:ea typeface="Times New Roman"/>
                <a:cs typeface="Times New Roman"/>
                <a:sym typeface="Times New Roman"/>
              </a:rPr>
              <a:t>Female Participants)</a:t>
            </a:r>
            <a:endParaRPr b="1">
              <a:solidFill>
                <a:srgbClr val="BF5700"/>
              </a:solidFill>
              <a:latin typeface="Times New Roman"/>
              <a:ea typeface="Times New Roman"/>
              <a:cs typeface="Times New Roman"/>
              <a:sym typeface="Times New Roman"/>
            </a:endParaRPr>
          </a:p>
        </p:txBody>
      </p:sp>
      <p:sp>
        <p:nvSpPr>
          <p:cNvPr id="278" name="Google Shape;278;p45"/>
          <p:cNvSpPr txBox="1"/>
          <p:nvPr/>
        </p:nvSpPr>
        <p:spPr>
          <a:xfrm>
            <a:off x="6142450" y="3843625"/>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(Male Participants)</a:t>
            </a:r>
            <a:endParaRPr b="1">
              <a:solidFill>
                <a:srgbClr val="BF57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nvSpPr>
        <p:spPr>
          <a:xfrm>
            <a:off x="503550" y="637200"/>
            <a:ext cx="8136900" cy="428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BF5700"/>
                </a:solidFill>
                <a:latin typeface="Times New Roman"/>
                <a:ea typeface="Times New Roman"/>
                <a:cs typeface="Times New Roman"/>
                <a:sym typeface="Times New Roman"/>
              </a:rPr>
              <a:t>All participants:</a:t>
            </a:r>
            <a:endParaRPr b="1"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lang="en" sz="1800">
                <a:solidFill>
                  <a:srgbClr val="BF5700"/>
                </a:solidFill>
                <a:latin typeface="Times New Roman"/>
                <a:ea typeface="Times New Roman"/>
                <a:cs typeface="Times New Roman"/>
                <a:sym typeface="Times New Roman"/>
              </a:rPr>
              <a:t>Remember sad expression better than happy expression on both gender of images. </a:t>
            </a:r>
            <a:endParaRPr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lang="en" sz="1800">
                <a:solidFill>
                  <a:srgbClr val="BF5700"/>
                </a:solidFill>
                <a:latin typeface="Times New Roman"/>
                <a:ea typeface="Times New Roman"/>
                <a:cs typeface="Times New Roman"/>
                <a:sym typeface="Times New Roman"/>
              </a:rPr>
              <a:t>There are very small difference between happy expression on both genders.</a:t>
            </a:r>
            <a:endParaRPr sz="1800">
              <a:solidFill>
                <a:srgbClr val="BF57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BF57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800">
                <a:solidFill>
                  <a:srgbClr val="BF5700"/>
                </a:solidFill>
                <a:latin typeface="Times New Roman"/>
                <a:ea typeface="Times New Roman"/>
                <a:cs typeface="Times New Roman"/>
                <a:sym typeface="Times New Roman"/>
              </a:rPr>
              <a:t>Female Participants:</a:t>
            </a:r>
            <a:endParaRPr b="1"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lang="en" sz="1800">
                <a:solidFill>
                  <a:srgbClr val="BF5700"/>
                </a:solidFill>
                <a:latin typeface="Times New Roman"/>
                <a:ea typeface="Times New Roman"/>
                <a:cs typeface="Times New Roman"/>
                <a:sym typeface="Times New Roman"/>
              </a:rPr>
              <a:t>Remember women face better than male faces on both expression.</a:t>
            </a:r>
            <a:endParaRPr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lang="en" sz="1800">
                <a:solidFill>
                  <a:srgbClr val="BF5700"/>
                </a:solidFill>
                <a:latin typeface="Times New Roman"/>
                <a:ea typeface="Times New Roman"/>
                <a:cs typeface="Times New Roman"/>
                <a:sym typeface="Times New Roman"/>
              </a:rPr>
              <a:t>Remember sad expression better than happy expression on both gender of images.</a:t>
            </a:r>
            <a:endParaRPr sz="1800">
              <a:solidFill>
                <a:srgbClr val="BF57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BF57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800">
                <a:solidFill>
                  <a:srgbClr val="BF5700"/>
                </a:solidFill>
                <a:latin typeface="Times New Roman"/>
                <a:ea typeface="Times New Roman"/>
                <a:cs typeface="Times New Roman"/>
                <a:sym typeface="Times New Roman"/>
              </a:rPr>
              <a:t>Male Participants:</a:t>
            </a:r>
            <a:endParaRPr b="1"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lang="en" sz="1800">
                <a:solidFill>
                  <a:srgbClr val="BF5700"/>
                </a:solidFill>
                <a:latin typeface="Times New Roman"/>
                <a:ea typeface="Times New Roman"/>
                <a:cs typeface="Times New Roman"/>
                <a:sym typeface="Times New Roman"/>
              </a:rPr>
              <a:t>Sad Expression: r</a:t>
            </a:r>
            <a:r>
              <a:rPr lang="en" sz="1800">
                <a:solidFill>
                  <a:srgbClr val="BF5700"/>
                </a:solidFill>
                <a:latin typeface="Times New Roman"/>
                <a:ea typeface="Times New Roman"/>
                <a:cs typeface="Times New Roman"/>
                <a:sym typeface="Times New Roman"/>
              </a:rPr>
              <a:t>emember sad women faces better than happy women faces.</a:t>
            </a:r>
            <a:endParaRPr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lang="en" sz="1800">
                <a:solidFill>
                  <a:srgbClr val="BF5700"/>
                </a:solidFill>
                <a:latin typeface="Times New Roman"/>
                <a:ea typeface="Times New Roman"/>
                <a:cs typeface="Times New Roman"/>
                <a:sym typeface="Times New Roman"/>
              </a:rPr>
              <a:t>Happy</a:t>
            </a:r>
            <a:r>
              <a:rPr lang="en" sz="1800">
                <a:solidFill>
                  <a:srgbClr val="BF5700"/>
                </a:solidFill>
                <a:latin typeface="Times New Roman"/>
                <a:ea typeface="Times New Roman"/>
                <a:cs typeface="Times New Roman"/>
                <a:sym typeface="Times New Roman"/>
              </a:rPr>
              <a:t> Expression: r</a:t>
            </a:r>
            <a:r>
              <a:rPr lang="en" sz="1800">
                <a:solidFill>
                  <a:srgbClr val="BF5700"/>
                </a:solidFill>
                <a:latin typeface="Times New Roman"/>
                <a:ea typeface="Times New Roman"/>
                <a:cs typeface="Times New Roman"/>
                <a:sym typeface="Times New Roman"/>
              </a:rPr>
              <a:t>emember happy men faces better than sad men faces.</a:t>
            </a:r>
            <a:endParaRPr sz="1800">
              <a:solidFill>
                <a:srgbClr val="BF57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7"/>
          <p:cNvSpPr/>
          <p:nvPr/>
        </p:nvSpPr>
        <p:spPr>
          <a:xfrm>
            <a:off x="0" y="0"/>
            <a:ext cx="9144000" cy="129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89" name="Google Shape;289;p47"/>
          <p:cNvGraphicFramePr/>
          <p:nvPr/>
        </p:nvGraphicFramePr>
        <p:xfrm>
          <a:off x="527713" y="52650"/>
          <a:ext cx="3000000" cy="3000000"/>
        </p:xfrm>
        <a:graphic>
          <a:graphicData uri="http://schemas.openxmlformats.org/drawingml/2006/table">
            <a:tbl>
              <a:tblPr>
                <a:noFill/>
                <a:tableStyleId>{6BFB4393-5FB8-47BB-92D0-2E01C3412ACB}</a:tableStyleId>
              </a:tblPr>
              <a:tblGrid>
                <a:gridCol w="1273100"/>
                <a:gridCol w="1346125"/>
                <a:gridCol w="1478625"/>
                <a:gridCol w="1423125"/>
                <a:gridCol w="1380250"/>
                <a:gridCol w="1187350"/>
              </a:tblGrid>
              <a:tr h="368200">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Sex of Participants</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Percent Correct (%)</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Women + Happy Faces</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Women + Sad Faces</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Men + Happy Faces</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c>
                  <a:txBody>
                    <a:bodyPr/>
                    <a:lstStyle/>
                    <a:p>
                      <a:pPr indent="0" lvl="0" marL="0" rtl="0" algn="ctr">
                        <a:lnSpc>
                          <a:spcPct val="115000"/>
                        </a:lnSpc>
                        <a:spcBef>
                          <a:spcPts val="0"/>
                        </a:spcBef>
                        <a:spcAft>
                          <a:spcPts val="0"/>
                        </a:spcAft>
                        <a:buNone/>
                      </a:pPr>
                      <a:r>
                        <a:rPr b="1" lang="en" sz="1100">
                          <a:solidFill>
                            <a:schemeClr val="lt1"/>
                          </a:solidFill>
                          <a:latin typeface="Times New Roman"/>
                          <a:ea typeface="Times New Roman"/>
                          <a:cs typeface="Times New Roman"/>
                          <a:sym typeface="Times New Roman"/>
                        </a:rPr>
                        <a:t>Men + Sad Faces</a:t>
                      </a:r>
                      <a:endParaRPr b="1" sz="1100">
                        <a:solidFill>
                          <a:schemeClr val="lt1"/>
                        </a:solidFill>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F5700"/>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95.83</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75</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0.14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68.06</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-0</a:t>
                      </a:r>
                      <a:r>
                        <a:rPr b="1" lang="en" sz="1000">
                          <a:latin typeface="Times New Roman"/>
                          <a:ea typeface="Times New Roman"/>
                          <a:cs typeface="Times New Roman"/>
                          <a:sym typeface="Times New Roman"/>
                        </a:rPr>
                        <a:t>.08</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72.22</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83.33</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55.56</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0.11</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-0.13</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69.44</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0.17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81.94</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0.71</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90.28</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4CCCC"/>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68.06</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95.83</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0.78</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95.83</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0.82</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0.82</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81.94</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90.28</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0.82</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0.78</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0.82</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86.11</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0.71</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0.80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0.78</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72.22</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1.00</a:t>
                      </a:r>
                      <a:endParaRPr b="1"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0.78</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83.33</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0.67</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69.44</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0.40</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0.56</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0.09</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335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80.56</a:t>
                      </a:r>
                      <a:endParaRPr sz="1000">
                        <a:latin typeface="Times New Roman"/>
                        <a:ea typeface="Times New Roman"/>
                        <a:cs typeface="Times New Roman"/>
                        <a:sym typeface="Times New Roman"/>
                      </a:endParaRPr>
                    </a:p>
                  </a:txBody>
                  <a:tcPr marT="19050" marB="19050" marR="28575" marL="28575"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0.45</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0.78</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0.64</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0.33</a:t>
                      </a:r>
                      <a:endParaRPr sz="1000">
                        <a:latin typeface="Times New Roman"/>
                        <a:ea typeface="Times New Roman"/>
                        <a:cs typeface="Times New Roman"/>
                        <a:sym typeface="Times New Roman"/>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8"/>
          <p:cNvPicPr preferRelativeResize="0"/>
          <p:nvPr/>
        </p:nvPicPr>
        <p:blipFill>
          <a:blip r:embed="rId3">
            <a:alphaModFix/>
          </a:blip>
          <a:stretch>
            <a:fillRect/>
          </a:stretch>
        </p:blipFill>
        <p:spPr>
          <a:xfrm>
            <a:off x="192800" y="1429738"/>
            <a:ext cx="8314350" cy="2993725"/>
          </a:xfrm>
          <a:prstGeom prst="rect">
            <a:avLst/>
          </a:prstGeom>
          <a:noFill/>
          <a:ln>
            <a:noFill/>
          </a:ln>
        </p:spPr>
      </p:pic>
      <p:sp>
        <p:nvSpPr>
          <p:cNvPr id="295" name="Google Shape;295;p48"/>
          <p:cNvSpPr txBox="1"/>
          <p:nvPr/>
        </p:nvSpPr>
        <p:spPr>
          <a:xfrm>
            <a:off x="192800" y="543150"/>
            <a:ext cx="66867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Repeated Measures ANOVA </a:t>
            </a:r>
            <a:endParaRPr sz="3000" u="sng"/>
          </a:p>
        </p:txBody>
      </p:sp>
      <p:sp>
        <p:nvSpPr>
          <p:cNvPr id="296" name="Google Shape;296;p48"/>
          <p:cNvSpPr/>
          <p:nvPr/>
        </p:nvSpPr>
        <p:spPr>
          <a:xfrm>
            <a:off x="7563350" y="2089546"/>
            <a:ext cx="754500" cy="353700"/>
          </a:xfrm>
          <a:prstGeom prst="rect">
            <a:avLst/>
          </a:prstGeom>
          <a:solidFill>
            <a:srgbClr val="BF57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8"/>
          <p:cNvSpPr/>
          <p:nvPr/>
        </p:nvSpPr>
        <p:spPr>
          <a:xfrm>
            <a:off x="7563350" y="2854833"/>
            <a:ext cx="754500" cy="353700"/>
          </a:xfrm>
          <a:prstGeom prst="rect">
            <a:avLst/>
          </a:prstGeom>
          <a:solidFill>
            <a:srgbClr val="BF57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8"/>
          <p:cNvSpPr/>
          <p:nvPr/>
        </p:nvSpPr>
        <p:spPr>
          <a:xfrm>
            <a:off x="7563350" y="3573496"/>
            <a:ext cx="754500" cy="353700"/>
          </a:xfrm>
          <a:prstGeom prst="rect">
            <a:avLst/>
          </a:prstGeom>
          <a:solidFill>
            <a:srgbClr val="BF57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48"/>
          <p:cNvCxnSpPr>
            <a:stCxn id="296" idx="1"/>
            <a:endCxn id="300" idx="0"/>
          </p:cNvCxnSpPr>
          <p:nvPr/>
        </p:nvCxnSpPr>
        <p:spPr>
          <a:xfrm flipH="1">
            <a:off x="7216850" y="2266396"/>
            <a:ext cx="346500" cy="2025900"/>
          </a:xfrm>
          <a:prstGeom prst="bentConnector2">
            <a:avLst/>
          </a:prstGeom>
          <a:noFill/>
          <a:ln cap="flat" cmpd="sng" w="19050">
            <a:solidFill>
              <a:srgbClr val="BF5700"/>
            </a:solidFill>
            <a:prstDash val="solid"/>
            <a:round/>
            <a:headEnd len="med" w="med" type="none"/>
            <a:tailEnd len="med" w="med" type="none"/>
          </a:ln>
        </p:spPr>
      </p:cxnSp>
      <p:sp>
        <p:nvSpPr>
          <p:cNvPr id="300" name="Google Shape;300;p48"/>
          <p:cNvSpPr/>
          <p:nvPr/>
        </p:nvSpPr>
        <p:spPr>
          <a:xfrm>
            <a:off x="6579450" y="4292150"/>
            <a:ext cx="1275000" cy="720300"/>
          </a:xfrm>
          <a:prstGeom prst="roundRect">
            <a:avLst>
              <a:gd fmla="val 16667" name="adj"/>
            </a:avLst>
          </a:prstGeom>
          <a:solidFill>
            <a:srgbClr val="BF57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&gt; 0.05,</a:t>
            </a:r>
            <a:endParaRPr b="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Insignificant</a:t>
            </a:r>
            <a:endParaRPr b="1">
              <a:solidFill>
                <a:schemeClr val="lt1"/>
              </a:solidFill>
              <a:latin typeface="Times New Roman"/>
              <a:ea typeface="Times New Roman"/>
              <a:cs typeface="Times New Roman"/>
              <a:sym typeface="Times New Roman"/>
            </a:endParaRPr>
          </a:p>
        </p:txBody>
      </p:sp>
      <p:cxnSp>
        <p:nvCxnSpPr>
          <p:cNvPr id="301" name="Google Shape;301;p48"/>
          <p:cNvCxnSpPr>
            <a:stCxn id="298" idx="3"/>
            <a:endCxn id="300" idx="2"/>
          </p:cNvCxnSpPr>
          <p:nvPr/>
        </p:nvCxnSpPr>
        <p:spPr>
          <a:xfrm flipH="1">
            <a:off x="7216850" y="3750346"/>
            <a:ext cx="1101000" cy="1262100"/>
          </a:xfrm>
          <a:prstGeom prst="bentConnector4">
            <a:avLst>
              <a:gd fmla="val -21628" name="adj1"/>
              <a:gd fmla="val 118868" name="adj2"/>
            </a:avLst>
          </a:prstGeom>
          <a:noFill/>
          <a:ln cap="flat" cmpd="sng" w="19050">
            <a:solidFill>
              <a:srgbClr val="BF5700"/>
            </a:solidFill>
            <a:prstDash val="solid"/>
            <a:round/>
            <a:headEnd len="med" w="med" type="none"/>
            <a:tailEnd len="med" w="med" type="none"/>
          </a:ln>
        </p:spPr>
      </p:cxnSp>
      <p:sp>
        <p:nvSpPr>
          <p:cNvPr id="302" name="Google Shape;302;p48"/>
          <p:cNvSpPr txBox="1"/>
          <p:nvPr/>
        </p:nvSpPr>
        <p:spPr>
          <a:xfrm>
            <a:off x="2371750" y="1351500"/>
            <a:ext cx="19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(All Participants)</a:t>
            </a:r>
            <a:endParaRPr b="1">
              <a:solidFill>
                <a:srgbClr val="BF5700"/>
              </a:solidFill>
              <a:latin typeface="Times New Roman"/>
              <a:ea typeface="Times New Roman"/>
              <a:cs typeface="Times New Roman"/>
              <a:sym typeface="Times New Roman"/>
            </a:endParaRPr>
          </a:p>
        </p:txBody>
      </p:sp>
      <p:sp>
        <p:nvSpPr>
          <p:cNvPr id="303" name="Google Shape;303;p48"/>
          <p:cNvSpPr/>
          <p:nvPr/>
        </p:nvSpPr>
        <p:spPr>
          <a:xfrm>
            <a:off x="7248913" y="957675"/>
            <a:ext cx="1275000" cy="720300"/>
          </a:xfrm>
          <a:prstGeom prst="roundRect">
            <a:avLst>
              <a:gd fmla="val 16667" name="adj"/>
            </a:avLst>
          </a:prstGeom>
          <a:solidFill>
            <a:srgbClr val="BF57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&lt;</a:t>
            </a:r>
            <a:r>
              <a:rPr b="1" lang="en">
                <a:solidFill>
                  <a:schemeClr val="lt1"/>
                </a:solidFill>
                <a:latin typeface="Times New Roman"/>
                <a:ea typeface="Times New Roman"/>
                <a:cs typeface="Times New Roman"/>
                <a:sym typeface="Times New Roman"/>
              </a:rPr>
              <a:t> 0.05,</a:t>
            </a:r>
            <a:endParaRPr b="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Significant</a:t>
            </a:r>
            <a:endParaRPr b="1">
              <a:solidFill>
                <a:schemeClr val="lt1"/>
              </a:solidFill>
              <a:latin typeface="Times New Roman"/>
              <a:ea typeface="Times New Roman"/>
              <a:cs typeface="Times New Roman"/>
              <a:sym typeface="Times New Roman"/>
            </a:endParaRPr>
          </a:p>
        </p:txBody>
      </p:sp>
      <p:cxnSp>
        <p:nvCxnSpPr>
          <p:cNvPr id="304" name="Google Shape;304;p48"/>
          <p:cNvCxnSpPr>
            <a:stCxn id="303" idx="3"/>
            <a:endCxn id="297" idx="3"/>
          </p:cNvCxnSpPr>
          <p:nvPr/>
        </p:nvCxnSpPr>
        <p:spPr>
          <a:xfrm flipH="1">
            <a:off x="8317813" y="1317825"/>
            <a:ext cx="206100" cy="1713900"/>
          </a:xfrm>
          <a:prstGeom prst="bentConnector3">
            <a:avLst>
              <a:gd fmla="val -115539" name="adj1"/>
            </a:avLst>
          </a:prstGeom>
          <a:noFill/>
          <a:ln cap="flat" cmpd="sng" w="19050">
            <a:solidFill>
              <a:srgbClr val="BF5700"/>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9"/>
          <p:cNvSpPr txBox="1"/>
          <p:nvPr/>
        </p:nvSpPr>
        <p:spPr>
          <a:xfrm>
            <a:off x="149950" y="468125"/>
            <a:ext cx="87546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Descriptives Plots (Without Outline)</a:t>
            </a:r>
            <a:endParaRPr sz="3000" u="sng"/>
          </a:p>
        </p:txBody>
      </p:sp>
      <p:grpSp>
        <p:nvGrpSpPr>
          <p:cNvPr id="310" name="Google Shape;310;p49"/>
          <p:cNvGrpSpPr/>
          <p:nvPr/>
        </p:nvGrpSpPr>
        <p:grpSpPr>
          <a:xfrm>
            <a:off x="2863425" y="1162300"/>
            <a:ext cx="3369525" cy="3719275"/>
            <a:chOff x="2842488" y="1119425"/>
            <a:chExt cx="3369525" cy="3719275"/>
          </a:xfrm>
        </p:grpSpPr>
        <p:pic>
          <p:nvPicPr>
            <p:cNvPr id="311" name="Google Shape;311;p49"/>
            <p:cNvPicPr preferRelativeResize="0"/>
            <p:nvPr/>
          </p:nvPicPr>
          <p:blipFill rotWithShape="1">
            <a:blip r:embed="rId3">
              <a:alphaModFix/>
            </a:blip>
            <a:srcRect b="0" l="0" r="38736" t="0"/>
            <a:stretch/>
          </p:blipFill>
          <p:spPr>
            <a:xfrm>
              <a:off x="2842488" y="1119425"/>
              <a:ext cx="3369525" cy="3719275"/>
            </a:xfrm>
            <a:prstGeom prst="rect">
              <a:avLst/>
            </a:prstGeom>
            <a:noFill/>
            <a:ln>
              <a:noFill/>
            </a:ln>
          </p:spPr>
        </p:pic>
        <p:pic>
          <p:nvPicPr>
            <p:cNvPr id="312" name="Google Shape;312;p49"/>
            <p:cNvPicPr preferRelativeResize="0"/>
            <p:nvPr/>
          </p:nvPicPr>
          <p:blipFill rotWithShape="1">
            <a:blip r:embed="rId3">
              <a:alphaModFix/>
            </a:blip>
            <a:srcRect b="78077" l="70766" r="0" t="0"/>
            <a:stretch/>
          </p:blipFill>
          <p:spPr>
            <a:xfrm>
              <a:off x="4489842" y="1119425"/>
              <a:ext cx="1607899" cy="815349"/>
            </a:xfrm>
            <a:prstGeom prst="rect">
              <a:avLst/>
            </a:prstGeom>
            <a:noFill/>
            <a:ln>
              <a:noFill/>
            </a:ln>
          </p:spPr>
        </p:pic>
      </p:grpSp>
      <p:sp>
        <p:nvSpPr>
          <p:cNvPr id="313" name="Google Shape;313;p49"/>
          <p:cNvSpPr txBox="1"/>
          <p:nvPr/>
        </p:nvSpPr>
        <p:spPr>
          <a:xfrm>
            <a:off x="4335075" y="3893950"/>
            <a:ext cx="19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(All Participants)</a:t>
            </a:r>
            <a:endParaRPr b="1">
              <a:solidFill>
                <a:srgbClr val="BF57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3"/>
          <p:cNvSpPr txBox="1"/>
          <p:nvPr/>
        </p:nvSpPr>
        <p:spPr>
          <a:xfrm>
            <a:off x="9144000" y="2486025"/>
            <a:ext cx="30000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rPr>
              <a:t>Introduction </a:t>
            </a:r>
            <a:r>
              <a:rPr lang="en" sz="1200">
                <a:solidFill>
                  <a:schemeClr val="dk1"/>
                </a:solidFill>
              </a:rPr>
              <a:t>(typically 3-4 slides). Explain why your work is interesting. Place the study in context – how does it relate to / follow from the scientific literature on this subject. If it relates to any applied issues (e.g., environmental problems), mention this here. Use some pretty visuals (photographs, drawings, etc.) to get the audience excited about the issue and questions you are addressing. Clearly state your hypotheses.</a:t>
            </a:r>
            <a:endParaRPr sz="1200">
              <a:solidFill>
                <a:schemeClr val="dk1"/>
              </a:solidFill>
            </a:endParaRPr>
          </a:p>
        </p:txBody>
      </p:sp>
      <p:sp>
        <p:nvSpPr>
          <p:cNvPr id="98" name="Google Shape;98;p23"/>
          <p:cNvSpPr txBox="1"/>
          <p:nvPr/>
        </p:nvSpPr>
        <p:spPr>
          <a:xfrm>
            <a:off x="503550" y="2380750"/>
            <a:ext cx="8136900" cy="16008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2300">
                <a:solidFill>
                  <a:srgbClr val="BF5700"/>
                </a:solidFill>
                <a:latin typeface="Times New Roman"/>
                <a:ea typeface="Times New Roman"/>
                <a:cs typeface="Times New Roman"/>
                <a:sym typeface="Times New Roman"/>
              </a:rPr>
              <a:t>The purpose of this </a:t>
            </a:r>
            <a:r>
              <a:rPr lang="en" sz="2300">
                <a:solidFill>
                  <a:srgbClr val="BF5700"/>
                </a:solidFill>
                <a:latin typeface="Times New Roman"/>
                <a:ea typeface="Times New Roman"/>
                <a:cs typeface="Times New Roman"/>
                <a:sym typeface="Times New Roman"/>
              </a:rPr>
              <a:t>research</a:t>
            </a:r>
            <a:r>
              <a:rPr lang="en" sz="2300">
                <a:solidFill>
                  <a:srgbClr val="BF5700"/>
                </a:solidFill>
                <a:latin typeface="Times New Roman"/>
                <a:ea typeface="Times New Roman"/>
                <a:cs typeface="Times New Roman"/>
                <a:sym typeface="Times New Roman"/>
              </a:rPr>
              <a:t> is to </a:t>
            </a:r>
            <a:r>
              <a:rPr lang="en" sz="2300">
                <a:solidFill>
                  <a:srgbClr val="BF5700"/>
                </a:solidFill>
                <a:latin typeface="Times New Roman"/>
                <a:ea typeface="Times New Roman"/>
                <a:cs typeface="Times New Roman"/>
                <a:sym typeface="Times New Roman"/>
              </a:rPr>
              <a:t>study</a:t>
            </a:r>
            <a:r>
              <a:rPr lang="en" sz="2300">
                <a:solidFill>
                  <a:srgbClr val="BF5700"/>
                </a:solidFill>
                <a:latin typeface="Times New Roman"/>
                <a:ea typeface="Times New Roman"/>
                <a:cs typeface="Times New Roman"/>
                <a:sym typeface="Times New Roman"/>
              </a:rPr>
              <a:t> how facial </a:t>
            </a:r>
            <a:r>
              <a:rPr lang="en" sz="2300">
                <a:solidFill>
                  <a:srgbClr val="BF5700"/>
                </a:solidFill>
                <a:latin typeface="Times New Roman"/>
                <a:ea typeface="Times New Roman"/>
                <a:cs typeface="Times New Roman"/>
                <a:sym typeface="Times New Roman"/>
              </a:rPr>
              <a:t>expression</a:t>
            </a:r>
            <a:r>
              <a:rPr lang="en" sz="2300">
                <a:solidFill>
                  <a:srgbClr val="BF5700"/>
                </a:solidFill>
                <a:latin typeface="Times New Roman"/>
                <a:ea typeface="Times New Roman"/>
                <a:cs typeface="Times New Roman"/>
                <a:sym typeface="Times New Roman"/>
              </a:rPr>
              <a:t> and </a:t>
            </a:r>
            <a:r>
              <a:rPr lang="en" sz="2300">
                <a:solidFill>
                  <a:srgbClr val="BF5700"/>
                </a:solidFill>
                <a:latin typeface="Times New Roman"/>
                <a:ea typeface="Times New Roman"/>
                <a:cs typeface="Times New Roman"/>
                <a:sym typeface="Times New Roman"/>
              </a:rPr>
              <a:t>genders of a person have any effect on our ability to recall their faces. The facial expressions in this study are happy and sad faces. The gender of images in this study are male and female. </a:t>
            </a:r>
            <a:endParaRPr sz="2300">
              <a:solidFill>
                <a:srgbClr val="BF5700"/>
              </a:solidFill>
              <a:latin typeface="Times New Roman"/>
              <a:ea typeface="Times New Roman"/>
              <a:cs typeface="Times New Roman"/>
              <a:sym typeface="Times New Roman"/>
            </a:endParaRPr>
          </a:p>
        </p:txBody>
      </p:sp>
      <p:sp>
        <p:nvSpPr>
          <p:cNvPr id="99" name="Google Shape;99;p23"/>
          <p:cNvSpPr txBox="1"/>
          <p:nvPr/>
        </p:nvSpPr>
        <p:spPr>
          <a:xfrm>
            <a:off x="3371550" y="1729450"/>
            <a:ext cx="2400900" cy="6513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PURPOSE</a:t>
            </a:r>
            <a:endParaRPr sz="3000" u="sng"/>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nvSpPr>
        <p:spPr>
          <a:xfrm>
            <a:off x="5672963" y="512175"/>
            <a:ext cx="20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F5700"/>
                </a:solidFill>
                <a:latin typeface="Times New Roman"/>
                <a:ea typeface="Times New Roman"/>
                <a:cs typeface="Times New Roman"/>
                <a:sym typeface="Times New Roman"/>
              </a:rPr>
              <a:t>WITHOUT</a:t>
            </a:r>
            <a:r>
              <a:rPr b="1" lang="en">
                <a:solidFill>
                  <a:srgbClr val="BF5700"/>
                </a:solidFill>
                <a:latin typeface="Times New Roman"/>
                <a:ea typeface="Times New Roman"/>
                <a:cs typeface="Times New Roman"/>
                <a:sym typeface="Times New Roman"/>
              </a:rPr>
              <a:t> OUTLINE</a:t>
            </a:r>
            <a:endParaRPr b="1">
              <a:solidFill>
                <a:srgbClr val="BF5700"/>
              </a:solidFill>
              <a:latin typeface="Times New Roman"/>
              <a:ea typeface="Times New Roman"/>
              <a:cs typeface="Times New Roman"/>
              <a:sym typeface="Times New Roman"/>
            </a:endParaRPr>
          </a:p>
        </p:txBody>
      </p:sp>
      <p:sp>
        <p:nvSpPr>
          <p:cNvPr id="319" name="Google Shape;319;p50"/>
          <p:cNvSpPr txBox="1"/>
          <p:nvPr/>
        </p:nvSpPr>
        <p:spPr>
          <a:xfrm>
            <a:off x="1504885" y="512175"/>
            <a:ext cx="159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F5700"/>
                </a:solidFill>
                <a:latin typeface="Times New Roman"/>
                <a:ea typeface="Times New Roman"/>
                <a:cs typeface="Times New Roman"/>
                <a:sym typeface="Times New Roman"/>
              </a:rPr>
              <a:t>WITH</a:t>
            </a:r>
            <a:r>
              <a:rPr b="1" lang="en">
                <a:solidFill>
                  <a:srgbClr val="BF5700"/>
                </a:solidFill>
                <a:latin typeface="Times New Roman"/>
                <a:ea typeface="Times New Roman"/>
                <a:cs typeface="Times New Roman"/>
                <a:sym typeface="Times New Roman"/>
              </a:rPr>
              <a:t> OUTLINE</a:t>
            </a:r>
            <a:endParaRPr b="1">
              <a:solidFill>
                <a:srgbClr val="BF5700"/>
              </a:solidFill>
              <a:latin typeface="Times New Roman"/>
              <a:ea typeface="Times New Roman"/>
              <a:cs typeface="Times New Roman"/>
              <a:sym typeface="Times New Roman"/>
            </a:endParaRPr>
          </a:p>
        </p:txBody>
      </p:sp>
      <p:grpSp>
        <p:nvGrpSpPr>
          <p:cNvPr id="320" name="Google Shape;320;p50"/>
          <p:cNvGrpSpPr/>
          <p:nvPr/>
        </p:nvGrpSpPr>
        <p:grpSpPr>
          <a:xfrm>
            <a:off x="4970450" y="1012275"/>
            <a:ext cx="3369525" cy="3719275"/>
            <a:chOff x="2842488" y="1119425"/>
            <a:chExt cx="3369525" cy="3719275"/>
          </a:xfrm>
        </p:grpSpPr>
        <p:pic>
          <p:nvPicPr>
            <p:cNvPr id="321" name="Google Shape;321;p50"/>
            <p:cNvPicPr preferRelativeResize="0"/>
            <p:nvPr/>
          </p:nvPicPr>
          <p:blipFill rotWithShape="1">
            <a:blip r:embed="rId3">
              <a:alphaModFix/>
            </a:blip>
            <a:srcRect b="0" l="0" r="38736" t="0"/>
            <a:stretch/>
          </p:blipFill>
          <p:spPr>
            <a:xfrm>
              <a:off x="2842488" y="1119425"/>
              <a:ext cx="3369525" cy="3719275"/>
            </a:xfrm>
            <a:prstGeom prst="rect">
              <a:avLst/>
            </a:prstGeom>
            <a:noFill/>
            <a:ln>
              <a:noFill/>
            </a:ln>
          </p:spPr>
        </p:pic>
        <p:pic>
          <p:nvPicPr>
            <p:cNvPr id="322" name="Google Shape;322;p50"/>
            <p:cNvPicPr preferRelativeResize="0"/>
            <p:nvPr/>
          </p:nvPicPr>
          <p:blipFill rotWithShape="1">
            <a:blip r:embed="rId3">
              <a:alphaModFix/>
            </a:blip>
            <a:srcRect b="78077" l="70766" r="0" t="0"/>
            <a:stretch/>
          </p:blipFill>
          <p:spPr>
            <a:xfrm>
              <a:off x="4489842" y="1119425"/>
              <a:ext cx="1607899" cy="815349"/>
            </a:xfrm>
            <a:prstGeom prst="rect">
              <a:avLst/>
            </a:prstGeom>
            <a:noFill/>
            <a:ln>
              <a:noFill/>
            </a:ln>
          </p:spPr>
        </p:pic>
      </p:grpSp>
      <p:sp>
        <p:nvSpPr>
          <p:cNvPr id="323" name="Google Shape;323;p50"/>
          <p:cNvSpPr txBox="1"/>
          <p:nvPr/>
        </p:nvSpPr>
        <p:spPr>
          <a:xfrm>
            <a:off x="6442100" y="3743925"/>
            <a:ext cx="19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(All Participants)</a:t>
            </a:r>
            <a:endParaRPr b="1">
              <a:solidFill>
                <a:srgbClr val="BF5700"/>
              </a:solidFill>
              <a:latin typeface="Times New Roman"/>
              <a:ea typeface="Times New Roman"/>
              <a:cs typeface="Times New Roman"/>
              <a:sym typeface="Times New Roman"/>
            </a:endParaRPr>
          </a:p>
        </p:txBody>
      </p:sp>
      <p:pic>
        <p:nvPicPr>
          <p:cNvPr id="324" name="Google Shape;324;p50"/>
          <p:cNvPicPr preferRelativeResize="0"/>
          <p:nvPr/>
        </p:nvPicPr>
        <p:blipFill rotWithShape="1">
          <a:blip r:embed="rId4">
            <a:alphaModFix/>
          </a:blip>
          <a:srcRect b="0" l="0" r="35153" t="0"/>
          <a:stretch/>
        </p:blipFill>
        <p:spPr>
          <a:xfrm>
            <a:off x="187938" y="1012263"/>
            <a:ext cx="4228076" cy="3644250"/>
          </a:xfrm>
          <a:prstGeom prst="rect">
            <a:avLst/>
          </a:prstGeom>
          <a:noFill/>
          <a:ln>
            <a:noFill/>
          </a:ln>
        </p:spPr>
      </p:pic>
      <p:pic>
        <p:nvPicPr>
          <p:cNvPr id="325" name="Google Shape;325;p50"/>
          <p:cNvPicPr preferRelativeResize="0"/>
          <p:nvPr/>
        </p:nvPicPr>
        <p:blipFill rotWithShape="1">
          <a:blip r:embed="rId4">
            <a:alphaModFix/>
          </a:blip>
          <a:srcRect b="68152" l="67110" r="0" t="0"/>
          <a:stretch/>
        </p:blipFill>
        <p:spPr>
          <a:xfrm>
            <a:off x="2144311" y="1012263"/>
            <a:ext cx="2144476" cy="1160601"/>
          </a:xfrm>
          <a:prstGeom prst="rect">
            <a:avLst/>
          </a:prstGeom>
          <a:noFill/>
          <a:ln>
            <a:noFill/>
          </a:ln>
        </p:spPr>
      </p:pic>
      <p:sp>
        <p:nvSpPr>
          <p:cNvPr id="326" name="Google Shape;326;p50"/>
          <p:cNvSpPr txBox="1"/>
          <p:nvPr/>
        </p:nvSpPr>
        <p:spPr>
          <a:xfrm>
            <a:off x="1936450" y="3592688"/>
            <a:ext cx="19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(All Participants)</a:t>
            </a:r>
            <a:endParaRPr b="1">
              <a:solidFill>
                <a:srgbClr val="BF57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1"/>
          <p:cNvPicPr preferRelativeResize="0"/>
          <p:nvPr/>
        </p:nvPicPr>
        <p:blipFill>
          <a:blip r:embed="rId3">
            <a:alphaModFix/>
          </a:blip>
          <a:stretch>
            <a:fillRect/>
          </a:stretch>
        </p:blipFill>
        <p:spPr>
          <a:xfrm>
            <a:off x="192800" y="1254588"/>
            <a:ext cx="8083270" cy="3554175"/>
          </a:xfrm>
          <a:prstGeom prst="rect">
            <a:avLst/>
          </a:prstGeom>
          <a:noFill/>
          <a:ln>
            <a:noFill/>
          </a:ln>
        </p:spPr>
      </p:pic>
      <p:sp>
        <p:nvSpPr>
          <p:cNvPr id="332" name="Google Shape;332;p51"/>
          <p:cNvSpPr txBox="1"/>
          <p:nvPr/>
        </p:nvSpPr>
        <p:spPr>
          <a:xfrm>
            <a:off x="192800" y="543150"/>
            <a:ext cx="66867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Repeated Measures ANOVA </a:t>
            </a:r>
            <a:endParaRPr sz="3000" u="sng"/>
          </a:p>
        </p:txBody>
      </p:sp>
      <p:sp>
        <p:nvSpPr>
          <p:cNvPr id="333" name="Google Shape;333;p51"/>
          <p:cNvSpPr/>
          <p:nvPr/>
        </p:nvSpPr>
        <p:spPr>
          <a:xfrm>
            <a:off x="7563350" y="2116337"/>
            <a:ext cx="644700" cy="327000"/>
          </a:xfrm>
          <a:prstGeom prst="rect">
            <a:avLst/>
          </a:prstGeom>
          <a:solidFill>
            <a:srgbClr val="BF57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1"/>
          <p:cNvSpPr/>
          <p:nvPr/>
        </p:nvSpPr>
        <p:spPr>
          <a:xfrm>
            <a:off x="7535900" y="3072675"/>
            <a:ext cx="699600" cy="353700"/>
          </a:xfrm>
          <a:prstGeom prst="rect">
            <a:avLst/>
          </a:prstGeom>
          <a:solidFill>
            <a:srgbClr val="BF57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1"/>
          <p:cNvSpPr/>
          <p:nvPr/>
        </p:nvSpPr>
        <p:spPr>
          <a:xfrm>
            <a:off x="7535900" y="4055725"/>
            <a:ext cx="699600" cy="353700"/>
          </a:xfrm>
          <a:prstGeom prst="rect">
            <a:avLst/>
          </a:prstGeom>
          <a:solidFill>
            <a:srgbClr val="BF57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1"/>
          <p:cNvSpPr/>
          <p:nvPr/>
        </p:nvSpPr>
        <p:spPr>
          <a:xfrm>
            <a:off x="6288350" y="4501688"/>
            <a:ext cx="1275000" cy="597000"/>
          </a:xfrm>
          <a:prstGeom prst="roundRect">
            <a:avLst>
              <a:gd fmla="val 16667" name="adj"/>
            </a:avLst>
          </a:prstGeom>
          <a:solidFill>
            <a:srgbClr val="BF57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&gt; 0.05,</a:t>
            </a:r>
            <a:endParaRPr b="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Insignificant</a:t>
            </a:r>
            <a:endParaRPr b="1">
              <a:solidFill>
                <a:schemeClr val="lt1"/>
              </a:solidFill>
              <a:latin typeface="Times New Roman"/>
              <a:ea typeface="Times New Roman"/>
              <a:cs typeface="Times New Roman"/>
              <a:sym typeface="Times New Roman"/>
            </a:endParaRPr>
          </a:p>
        </p:txBody>
      </p:sp>
      <p:sp>
        <p:nvSpPr>
          <p:cNvPr id="337" name="Google Shape;337;p51"/>
          <p:cNvSpPr txBox="1"/>
          <p:nvPr/>
        </p:nvSpPr>
        <p:spPr>
          <a:xfrm>
            <a:off x="1888325" y="1165875"/>
            <a:ext cx="30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(Male vs Female Participants)</a:t>
            </a:r>
            <a:endParaRPr b="1">
              <a:solidFill>
                <a:srgbClr val="BF5700"/>
              </a:solidFill>
              <a:latin typeface="Times New Roman"/>
              <a:ea typeface="Times New Roman"/>
              <a:cs typeface="Times New Roman"/>
              <a:sym typeface="Times New Roman"/>
            </a:endParaRPr>
          </a:p>
        </p:txBody>
      </p:sp>
      <p:cxnSp>
        <p:nvCxnSpPr>
          <p:cNvPr id="338" name="Google Shape;338;p51"/>
          <p:cNvCxnSpPr>
            <a:stCxn id="333" idx="3"/>
          </p:cNvCxnSpPr>
          <p:nvPr/>
        </p:nvCxnSpPr>
        <p:spPr>
          <a:xfrm>
            <a:off x="8208050" y="2279837"/>
            <a:ext cx="610800" cy="0"/>
          </a:xfrm>
          <a:prstGeom prst="straightConnector1">
            <a:avLst/>
          </a:prstGeom>
          <a:noFill/>
          <a:ln cap="flat" cmpd="sng" w="19050">
            <a:solidFill>
              <a:srgbClr val="BF5700"/>
            </a:solidFill>
            <a:prstDash val="solid"/>
            <a:round/>
            <a:headEnd len="med" w="med" type="none"/>
            <a:tailEnd len="med" w="med" type="none"/>
          </a:ln>
        </p:spPr>
      </p:cxnSp>
      <p:cxnSp>
        <p:nvCxnSpPr>
          <p:cNvPr id="339" name="Google Shape;339;p51"/>
          <p:cNvCxnSpPr/>
          <p:nvPr/>
        </p:nvCxnSpPr>
        <p:spPr>
          <a:xfrm>
            <a:off x="8208050" y="3249537"/>
            <a:ext cx="610800" cy="0"/>
          </a:xfrm>
          <a:prstGeom prst="straightConnector1">
            <a:avLst/>
          </a:prstGeom>
          <a:noFill/>
          <a:ln cap="flat" cmpd="sng" w="19050">
            <a:solidFill>
              <a:srgbClr val="BF5700"/>
            </a:solidFill>
            <a:prstDash val="solid"/>
            <a:round/>
            <a:headEnd len="med" w="med" type="none"/>
            <a:tailEnd len="med" w="med" type="none"/>
          </a:ln>
        </p:spPr>
      </p:cxnSp>
      <p:cxnSp>
        <p:nvCxnSpPr>
          <p:cNvPr id="340" name="Google Shape;340;p51"/>
          <p:cNvCxnSpPr/>
          <p:nvPr/>
        </p:nvCxnSpPr>
        <p:spPr>
          <a:xfrm>
            <a:off x="8208050" y="4232587"/>
            <a:ext cx="610800" cy="0"/>
          </a:xfrm>
          <a:prstGeom prst="straightConnector1">
            <a:avLst/>
          </a:prstGeom>
          <a:noFill/>
          <a:ln cap="flat" cmpd="sng" w="19050">
            <a:solidFill>
              <a:srgbClr val="BF5700"/>
            </a:solidFill>
            <a:prstDash val="solid"/>
            <a:round/>
            <a:headEnd len="med" w="med" type="none"/>
            <a:tailEnd len="med" w="med" type="none"/>
          </a:ln>
        </p:spPr>
      </p:cxnSp>
      <p:cxnSp>
        <p:nvCxnSpPr>
          <p:cNvPr id="341" name="Google Shape;341;p51"/>
          <p:cNvCxnSpPr>
            <a:stCxn id="336" idx="3"/>
          </p:cNvCxnSpPr>
          <p:nvPr/>
        </p:nvCxnSpPr>
        <p:spPr>
          <a:xfrm>
            <a:off x="7563350" y="4800188"/>
            <a:ext cx="1261500" cy="0"/>
          </a:xfrm>
          <a:prstGeom prst="straightConnector1">
            <a:avLst/>
          </a:prstGeom>
          <a:noFill/>
          <a:ln cap="flat" cmpd="sng" w="19050">
            <a:solidFill>
              <a:srgbClr val="BF5700"/>
            </a:solidFill>
            <a:prstDash val="solid"/>
            <a:round/>
            <a:headEnd len="med" w="med" type="none"/>
            <a:tailEnd len="med" w="med" type="none"/>
          </a:ln>
        </p:spPr>
      </p:cxnSp>
      <p:cxnSp>
        <p:nvCxnSpPr>
          <p:cNvPr id="342" name="Google Shape;342;p51"/>
          <p:cNvCxnSpPr/>
          <p:nvPr/>
        </p:nvCxnSpPr>
        <p:spPr>
          <a:xfrm>
            <a:off x="8818850" y="2279837"/>
            <a:ext cx="0" cy="2511300"/>
          </a:xfrm>
          <a:prstGeom prst="straightConnector1">
            <a:avLst/>
          </a:prstGeom>
          <a:noFill/>
          <a:ln cap="flat" cmpd="sng" w="19050">
            <a:solidFill>
              <a:srgbClr val="BF5700"/>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2"/>
          <p:cNvSpPr txBox="1"/>
          <p:nvPr/>
        </p:nvSpPr>
        <p:spPr>
          <a:xfrm>
            <a:off x="149950" y="468125"/>
            <a:ext cx="87546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Descriptives Plots (Without Outline)</a:t>
            </a:r>
            <a:endParaRPr sz="3000" u="sng"/>
          </a:p>
        </p:txBody>
      </p:sp>
      <p:grpSp>
        <p:nvGrpSpPr>
          <p:cNvPr id="348" name="Google Shape;348;p52"/>
          <p:cNvGrpSpPr/>
          <p:nvPr/>
        </p:nvGrpSpPr>
        <p:grpSpPr>
          <a:xfrm>
            <a:off x="848925" y="1164650"/>
            <a:ext cx="3019425" cy="3719276"/>
            <a:chOff x="152400" y="1271825"/>
            <a:chExt cx="3019425" cy="3719276"/>
          </a:xfrm>
        </p:grpSpPr>
        <p:pic>
          <p:nvPicPr>
            <p:cNvPr id="349" name="Google Shape;349;p52"/>
            <p:cNvPicPr preferRelativeResize="0"/>
            <p:nvPr/>
          </p:nvPicPr>
          <p:blipFill rotWithShape="1">
            <a:blip r:embed="rId3">
              <a:alphaModFix/>
            </a:blip>
            <a:srcRect b="0" l="0" r="38153" t="0"/>
            <a:stretch/>
          </p:blipFill>
          <p:spPr>
            <a:xfrm>
              <a:off x="152400" y="1271825"/>
              <a:ext cx="3019425" cy="3719276"/>
            </a:xfrm>
            <a:prstGeom prst="rect">
              <a:avLst/>
            </a:prstGeom>
            <a:noFill/>
            <a:ln>
              <a:noFill/>
            </a:ln>
          </p:spPr>
        </p:pic>
        <p:pic>
          <p:nvPicPr>
            <p:cNvPr id="350" name="Google Shape;350;p52"/>
            <p:cNvPicPr preferRelativeResize="0"/>
            <p:nvPr/>
          </p:nvPicPr>
          <p:blipFill rotWithShape="1">
            <a:blip r:embed="rId3">
              <a:alphaModFix/>
            </a:blip>
            <a:srcRect b="76637" l="70359" r="3121" t="5850"/>
            <a:stretch/>
          </p:blipFill>
          <p:spPr>
            <a:xfrm>
              <a:off x="1382300" y="1360875"/>
              <a:ext cx="1294652" cy="651300"/>
            </a:xfrm>
            <a:prstGeom prst="rect">
              <a:avLst/>
            </a:prstGeom>
            <a:noFill/>
            <a:ln>
              <a:noFill/>
            </a:ln>
          </p:spPr>
        </p:pic>
      </p:grpSp>
      <p:sp>
        <p:nvSpPr>
          <p:cNvPr id="351" name="Google Shape;351;p52"/>
          <p:cNvSpPr txBox="1"/>
          <p:nvPr/>
        </p:nvSpPr>
        <p:spPr>
          <a:xfrm>
            <a:off x="1878775" y="4024550"/>
            <a:ext cx="20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(Female Participants)</a:t>
            </a:r>
            <a:endParaRPr b="1">
              <a:solidFill>
                <a:srgbClr val="BF5700"/>
              </a:solidFill>
              <a:latin typeface="Times New Roman"/>
              <a:ea typeface="Times New Roman"/>
              <a:cs typeface="Times New Roman"/>
              <a:sym typeface="Times New Roman"/>
            </a:endParaRPr>
          </a:p>
        </p:txBody>
      </p:sp>
      <p:grpSp>
        <p:nvGrpSpPr>
          <p:cNvPr id="352" name="Google Shape;352;p52"/>
          <p:cNvGrpSpPr/>
          <p:nvPr/>
        </p:nvGrpSpPr>
        <p:grpSpPr>
          <a:xfrm>
            <a:off x="5318425" y="1164650"/>
            <a:ext cx="2900452" cy="3719275"/>
            <a:chOff x="5672050" y="1164650"/>
            <a:chExt cx="2900452" cy="3719275"/>
          </a:xfrm>
        </p:grpSpPr>
        <p:pic>
          <p:nvPicPr>
            <p:cNvPr id="353" name="Google Shape;353;p52"/>
            <p:cNvPicPr preferRelativeResize="0"/>
            <p:nvPr/>
          </p:nvPicPr>
          <p:blipFill rotWithShape="1">
            <a:blip r:embed="rId4">
              <a:alphaModFix/>
            </a:blip>
            <a:srcRect b="0" l="0" r="38529" t="0"/>
            <a:stretch/>
          </p:blipFill>
          <p:spPr>
            <a:xfrm>
              <a:off x="5672050" y="1164650"/>
              <a:ext cx="2900452" cy="3719275"/>
            </a:xfrm>
            <a:prstGeom prst="rect">
              <a:avLst/>
            </a:prstGeom>
            <a:noFill/>
            <a:ln>
              <a:noFill/>
            </a:ln>
          </p:spPr>
        </p:pic>
        <p:pic>
          <p:nvPicPr>
            <p:cNvPr id="354" name="Google Shape;354;p52"/>
            <p:cNvPicPr preferRelativeResize="0"/>
            <p:nvPr/>
          </p:nvPicPr>
          <p:blipFill rotWithShape="1">
            <a:blip r:embed="rId4">
              <a:alphaModFix/>
            </a:blip>
            <a:srcRect b="78014" l="70049" r="3379" t="7867"/>
            <a:stretch/>
          </p:blipFill>
          <p:spPr>
            <a:xfrm>
              <a:off x="7018751" y="1221575"/>
              <a:ext cx="1253726" cy="525076"/>
            </a:xfrm>
            <a:prstGeom prst="rect">
              <a:avLst/>
            </a:prstGeom>
            <a:noFill/>
            <a:ln>
              <a:noFill/>
            </a:ln>
          </p:spPr>
        </p:pic>
      </p:grpSp>
      <p:sp>
        <p:nvSpPr>
          <p:cNvPr id="355" name="Google Shape;355;p52"/>
          <p:cNvSpPr txBox="1"/>
          <p:nvPr/>
        </p:nvSpPr>
        <p:spPr>
          <a:xfrm>
            <a:off x="6404325" y="3875725"/>
            <a:ext cx="20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(Male Participants)</a:t>
            </a:r>
            <a:endParaRPr b="1">
              <a:solidFill>
                <a:srgbClr val="BF57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pSp>
        <p:nvGrpSpPr>
          <p:cNvPr id="360" name="Google Shape;360;p53"/>
          <p:cNvGrpSpPr/>
          <p:nvPr/>
        </p:nvGrpSpPr>
        <p:grpSpPr>
          <a:xfrm>
            <a:off x="5373400" y="1057500"/>
            <a:ext cx="3019425" cy="3719276"/>
            <a:chOff x="152400" y="1271825"/>
            <a:chExt cx="3019425" cy="3719276"/>
          </a:xfrm>
        </p:grpSpPr>
        <p:pic>
          <p:nvPicPr>
            <p:cNvPr id="361" name="Google Shape;361;p53"/>
            <p:cNvPicPr preferRelativeResize="0"/>
            <p:nvPr/>
          </p:nvPicPr>
          <p:blipFill rotWithShape="1">
            <a:blip r:embed="rId3">
              <a:alphaModFix/>
            </a:blip>
            <a:srcRect b="0" l="0" r="38153" t="0"/>
            <a:stretch/>
          </p:blipFill>
          <p:spPr>
            <a:xfrm>
              <a:off x="152400" y="1271825"/>
              <a:ext cx="3019425" cy="3719276"/>
            </a:xfrm>
            <a:prstGeom prst="rect">
              <a:avLst/>
            </a:prstGeom>
            <a:noFill/>
            <a:ln>
              <a:noFill/>
            </a:ln>
          </p:spPr>
        </p:pic>
        <p:pic>
          <p:nvPicPr>
            <p:cNvPr id="362" name="Google Shape;362;p53"/>
            <p:cNvPicPr preferRelativeResize="0"/>
            <p:nvPr/>
          </p:nvPicPr>
          <p:blipFill rotWithShape="1">
            <a:blip r:embed="rId3">
              <a:alphaModFix/>
            </a:blip>
            <a:srcRect b="76637" l="70359" r="3121" t="5850"/>
            <a:stretch/>
          </p:blipFill>
          <p:spPr>
            <a:xfrm>
              <a:off x="1382300" y="1360875"/>
              <a:ext cx="1294652" cy="651300"/>
            </a:xfrm>
            <a:prstGeom prst="rect">
              <a:avLst/>
            </a:prstGeom>
            <a:noFill/>
            <a:ln>
              <a:noFill/>
            </a:ln>
          </p:spPr>
        </p:pic>
      </p:grpSp>
      <p:sp>
        <p:nvSpPr>
          <p:cNvPr id="363" name="Google Shape;363;p53"/>
          <p:cNvSpPr txBox="1"/>
          <p:nvPr/>
        </p:nvSpPr>
        <p:spPr>
          <a:xfrm>
            <a:off x="6403250" y="3917400"/>
            <a:ext cx="20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(Female Participants)</a:t>
            </a:r>
            <a:endParaRPr b="1">
              <a:solidFill>
                <a:srgbClr val="BF5700"/>
              </a:solidFill>
              <a:latin typeface="Times New Roman"/>
              <a:ea typeface="Times New Roman"/>
              <a:cs typeface="Times New Roman"/>
              <a:sym typeface="Times New Roman"/>
            </a:endParaRPr>
          </a:p>
        </p:txBody>
      </p:sp>
      <p:grpSp>
        <p:nvGrpSpPr>
          <p:cNvPr id="364" name="Google Shape;364;p53"/>
          <p:cNvGrpSpPr/>
          <p:nvPr/>
        </p:nvGrpSpPr>
        <p:grpSpPr>
          <a:xfrm>
            <a:off x="728637" y="905100"/>
            <a:ext cx="3420970" cy="4024076"/>
            <a:chOff x="2861513" y="1065825"/>
            <a:chExt cx="3420970" cy="4024076"/>
          </a:xfrm>
        </p:grpSpPr>
        <p:pic>
          <p:nvPicPr>
            <p:cNvPr id="365" name="Google Shape;365;p53"/>
            <p:cNvPicPr preferRelativeResize="0"/>
            <p:nvPr/>
          </p:nvPicPr>
          <p:blipFill rotWithShape="1">
            <a:blip r:embed="rId4">
              <a:alphaModFix/>
            </a:blip>
            <a:srcRect b="0" l="0" r="37413" t="0"/>
            <a:stretch/>
          </p:blipFill>
          <p:spPr>
            <a:xfrm>
              <a:off x="2861512" y="1065825"/>
              <a:ext cx="3420970" cy="4024076"/>
            </a:xfrm>
            <a:prstGeom prst="rect">
              <a:avLst/>
            </a:prstGeom>
            <a:noFill/>
            <a:ln>
              <a:noFill/>
            </a:ln>
          </p:spPr>
        </p:pic>
        <p:pic>
          <p:nvPicPr>
            <p:cNvPr id="366" name="Google Shape;366;p53"/>
            <p:cNvPicPr preferRelativeResize="0"/>
            <p:nvPr/>
          </p:nvPicPr>
          <p:blipFill rotWithShape="1">
            <a:blip r:embed="rId4">
              <a:alphaModFix/>
            </a:blip>
            <a:srcRect b="72538" l="64447" r="1827" t="7292"/>
            <a:stretch/>
          </p:blipFill>
          <p:spPr>
            <a:xfrm>
              <a:off x="4572000" y="1119425"/>
              <a:ext cx="1703799" cy="750101"/>
            </a:xfrm>
            <a:prstGeom prst="rect">
              <a:avLst/>
            </a:prstGeom>
            <a:noFill/>
            <a:ln>
              <a:noFill/>
            </a:ln>
          </p:spPr>
        </p:pic>
      </p:grpSp>
      <p:sp>
        <p:nvSpPr>
          <p:cNvPr id="367" name="Google Shape;367;p53"/>
          <p:cNvSpPr txBox="1"/>
          <p:nvPr/>
        </p:nvSpPr>
        <p:spPr>
          <a:xfrm>
            <a:off x="1984275" y="3798325"/>
            <a:ext cx="20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(Female Participants)</a:t>
            </a:r>
            <a:endParaRPr b="1">
              <a:solidFill>
                <a:srgbClr val="BF5700"/>
              </a:solidFill>
              <a:latin typeface="Times New Roman"/>
              <a:ea typeface="Times New Roman"/>
              <a:cs typeface="Times New Roman"/>
              <a:sym typeface="Times New Roman"/>
            </a:endParaRPr>
          </a:p>
        </p:txBody>
      </p:sp>
      <p:sp>
        <p:nvSpPr>
          <p:cNvPr id="368" name="Google Shape;368;p53"/>
          <p:cNvSpPr txBox="1"/>
          <p:nvPr/>
        </p:nvSpPr>
        <p:spPr>
          <a:xfrm>
            <a:off x="6134775" y="501475"/>
            <a:ext cx="20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F5700"/>
                </a:solidFill>
                <a:latin typeface="Times New Roman"/>
                <a:ea typeface="Times New Roman"/>
                <a:cs typeface="Times New Roman"/>
                <a:sym typeface="Times New Roman"/>
              </a:rPr>
              <a:t>WITHOUT</a:t>
            </a:r>
            <a:r>
              <a:rPr b="1" lang="en">
                <a:solidFill>
                  <a:srgbClr val="BF5700"/>
                </a:solidFill>
                <a:latin typeface="Times New Roman"/>
                <a:ea typeface="Times New Roman"/>
                <a:cs typeface="Times New Roman"/>
                <a:sym typeface="Times New Roman"/>
              </a:rPr>
              <a:t> OUTLINE</a:t>
            </a:r>
            <a:endParaRPr b="1">
              <a:solidFill>
                <a:srgbClr val="BF5700"/>
              </a:solidFill>
              <a:latin typeface="Times New Roman"/>
              <a:ea typeface="Times New Roman"/>
              <a:cs typeface="Times New Roman"/>
              <a:sym typeface="Times New Roman"/>
            </a:endParaRPr>
          </a:p>
        </p:txBody>
      </p:sp>
      <p:sp>
        <p:nvSpPr>
          <p:cNvPr id="369" name="Google Shape;369;p53"/>
          <p:cNvSpPr txBox="1"/>
          <p:nvPr/>
        </p:nvSpPr>
        <p:spPr>
          <a:xfrm>
            <a:off x="1876560" y="501475"/>
            <a:ext cx="159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F5700"/>
                </a:solidFill>
                <a:latin typeface="Times New Roman"/>
                <a:ea typeface="Times New Roman"/>
                <a:cs typeface="Times New Roman"/>
                <a:sym typeface="Times New Roman"/>
              </a:rPr>
              <a:t>WITH</a:t>
            </a:r>
            <a:r>
              <a:rPr b="1" lang="en">
                <a:solidFill>
                  <a:srgbClr val="BF5700"/>
                </a:solidFill>
                <a:latin typeface="Times New Roman"/>
                <a:ea typeface="Times New Roman"/>
                <a:cs typeface="Times New Roman"/>
                <a:sym typeface="Times New Roman"/>
              </a:rPr>
              <a:t> OUTLINE</a:t>
            </a:r>
            <a:endParaRPr b="1">
              <a:solidFill>
                <a:srgbClr val="BF57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54"/>
          <p:cNvGrpSpPr/>
          <p:nvPr/>
        </p:nvGrpSpPr>
        <p:grpSpPr>
          <a:xfrm>
            <a:off x="5235602" y="1164667"/>
            <a:ext cx="2886819" cy="3657535"/>
            <a:chOff x="5672050" y="1164650"/>
            <a:chExt cx="2900452" cy="3719275"/>
          </a:xfrm>
        </p:grpSpPr>
        <p:pic>
          <p:nvPicPr>
            <p:cNvPr id="375" name="Google Shape;375;p54"/>
            <p:cNvPicPr preferRelativeResize="0"/>
            <p:nvPr/>
          </p:nvPicPr>
          <p:blipFill rotWithShape="1">
            <a:blip r:embed="rId3">
              <a:alphaModFix/>
            </a:blip>
            <a:srcRect b="0" l="0" r="38529" t="0"/>
            <a:stretch/>
          </p:blipFill>
          <p:spPr>
            <a:xfrm>
              <a:off x="5672050" y="1164650"/>
              <a:ext cx="2900452" cy="3719275"/>
            </a:xfrm>
            <a:prstGeom prst="rect">
              <a:avLst/>
            </a:prstGeom>
            <a:noFill/>
            <a:ln>
              <a:noFill/>
            </a:ln>
          </p:spPr>
        </p:pic>
        <p:pic>
          <p:nvPicPr>
            <p:cNvPr id="376" name="Google Shape;376;p54"/>
            <p:cNvPicPr preferRelativeResize="0"/>
            <p:nvPr/>
          </p:nvPicPr>
          <p:blipFill rotWithShape="1">
            <a:blip r:embed="rId3">
              <a:alphaModFix/>
            </a:blip>
            <a:srcRect b="78014" l="70049" r="3379" t="7867"/>
            <a:stretch/>
          </p:blipFill>
          <p:spPr>
            <a:xfrm>
              <a:off x="7018751" y="1221575"/>
              <a:ext cx="1253726" cy="525076"/>
            </a:xfrm>
            <a:prstGeom prst="rect">
              <a:avLst/>
            </a:prstGeom>
            <a:noFill/>
            <a:ln>
              <a:noFill/>
            </a:ln>
          </p:spPr>
        </p:pic>
      </p:grpSp>
      <p:sp>
        <p:nvSpPr>
          <p:cNvPr id="377" name="Google Shape;377;p54"/>
          <p:cNvSpPr txBox="1"/>
          <p:nvPr/>
        </p:nvSpPr>
        <p:spPr>
          <a:xfrm>
            <a:off x="6321500" y="3875700"/>
            <a:ext cx="20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(Male Participants)</a:t>
            </a:r>
            <a:endParaRPr b="1">
              <a:solidFill>
                <a:srgbClr val="BF5700"/>
              </a:solidFill>
              <a:latin typeface="Times New Roman"/>
              <a:ea typeface="Times New Roman"/>
              <a:cs typeface="Times New Roman"/>
              <a:sym typeface="Times New Roman"/>
            </a:endParaRPr>
          </a:p>
        </p:txBody>
      </p:sp>
      <p:sp>
        <p:nvSpPr>
          <p:cNvPr id="378" name="Google Shape;378;p54"/>
          <p:cNvSpPr txBox="1"/>
          <p:nvPr/>
        </p:nvSpPr>
        <p:spPr>
          <a:xfrm>
            <a:off x="5672963" y="512175"/>
            <a:ext cx="201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F5700"/>
                </a:solidFill>
                <a:latin typeface="Times New Roman"/>
                <a:ea typeface="Times New Roman"/>
                <a:cs typeface="Times New Roman"/>
                <a:sym typeface="Times New Roman"/>
              </a:rPr>
              <a:t>WITHOUT</a:t>
            </a:r>
            <a:r>
              <a:rPr b="1" lang="en">
                <a:solidFill>
                  <a:srgbClr val="BF5700"/>
                </a:solidFill>
                <a:latin typeface="Times New Roman"/>
                <a:ea typeface="Times New Roman"/>
                <a:cs typeface="Times New Roman"/>
                <a:sym typeface="Times New Roman"/>
              </a:rPr>
              <a:t> OUTLINE</a:t>
            </a:r>
            <a:endParaRPr b="1">
              <a:solidFill>
                <a:srgbClr val="BF5700"/>
              </a:solidFill>
              <a:latin typeface="Times New Roman"/>
              <a:ea typeface="Times New Roman"/>
              <a:cs typeface="Times New Roman"/>
              <a:sym typeface="Times New Roman"/>
            </a:endParaRPr>
          </a:p>
        </p:txBody>
      </p:sp>
      <p:sp>
        <p:nvSpPr>
          <p:cNvPr id="379" name="Google Shape;379;p54"/>
          <p:cNvSpPr txBox="1"/>
          <p:nvPr/>
        </p:nvSpPr>
        <p:spPr>
          <a:xfrm>
            <a:off x="1504885" y="512175"/>
            <a:ext cx="159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BF5700"/>
                </a:solidFill>
                <a:latin typeface="Times New Roman"/>
                <a:ea typeface="Times New Roman"/>
                <a:cs typeface="Times New Roman"/>
                <a:sym typeface="Times New Roman"/>
              </a:rPr>
              <a:t>WITH</a:t>
            </a:r>
            <a:r>
              <a:rPr b="1" lang="en">
                <a:solidFill>
                  <a:srgbClr val="BF5700"/>
                </a:solidFill>
                <a:latin typeface="Times New Roman"/>
                <a:ea typeface="Times New Roman"/>
                <a:cs typeface="Times New Roman"/>
                <a:sym typeface="Times New Roman"/>
              </a:rPr>
              <a:t> OUTLINE</a:t>
            </a:r>
            <a:endParaRPr b="1">
              <a:solidFill>
                <a:srgbClr val="BF5700"/>
              </a:solidFill>
              <a:latin typeface="Times New Roman"/>
              <a:ea typeface="Times New Roman"/>
              <a:cs typeface="Times New Roman"/>
              <a:sym typeface="Times New Roman"/>
            </a:endParaRPr>
          </a:p>
        </p:txBody>
      </p:sp>
      <p:grpSp>
        <p:nvGrpSpPr>
          <p:cNvPr id="380" name="Google Shape;380;p54"/>
          <p:cNvGrpSpPr/>
          <p:nvPr/>
        </p:nvGrpSpPr>
        <p:grpSpPr>
          <a:xfrm>
            <a:off x="810387" y="1018575"/>
            <a:ext cx="2983176" cy="4011375"/>
            <a:chOff x="3189025" y="1032975"/>
            <a:chExt cx="2983176" cy="4011375"/>
          </a:xfrm>
        </p:grpSpPr>
        <p:pic>
          <p:nvPicPr>
            <p:cNvPr id="381" name="Google Shape;381;p54"/>
            <p:cNvPicPr preferRelativeResize="0"/>
            <p:nvPr/>
          </p:nvPicPr>
          <p:blipFill rotWithShape="1">
            <a:blip r:embed="rId4">
              <a:alphaModFix/>
            </a:blip>
            <a:srcRect b="0" l="0" r="38774" t="0"/>
            <a:stretch/>
          </p:blipFill>
          <p:spPr>
            <a:xfrm>
              <a:off x="3189025" y="1032975"/>
              <a:ext cx="2983176" cy="4011375"/>
            </a:xfrm>
            <a:prstGeom prst="rect">
              <a:avLst/>
            </a:prstGeom>
            <a:noFill/>
            <a:ln>
              <a:noFill/>
            </a:ln>
          </p:spPr>
        </p:pic>
        <p:pic>
          <p:nvPicPr>
            <p:cNvPr id="382" name="Google Shape;382;p54"/>
            <p:cNvPicPr preferRelativeResize="0"/>
            <p:nvPr/>
          </p:nvPicPr>
          <p:blipFill rotWithShape="1">
            <a:blip r:embed="rId4">
              <a:alphaModFix/>
            </a:blip>
            <a:srcRect b="68794" l="58327" r="2532" t="8732"/>
            <a:stretch/>
          </p:blipFill>
          <p:spPr>
            <a:xfrm>
              <a:off x="4404050" y="1032975"/>
              <a:ext cx="1768150" cy="835825"/>
            </a:xfrm>
            <a:prstGeom prst="rect">
              <a:avLst/>
            </a:prstGeom>
            <a:noFill/>
            <a:ln>
              <a:noFill/>
            </a:ln>
          </p:spPr>
        </p:pic>
      </p:grpSp>
      <p:sp>
        <p:nvSpPr>
          <p:cNvPr id="383" name="Google Shape;383;p54"/>
          <p:cNvSpPr txBox="1"/>
          <p:nvPr/>
        </p:nvSpPr>
        <p:spPr>
          <a:xfrm>
            <a:off x="1867166" y="3779300"/>
            <a:ext cx="16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5700"/>
                </a:solidFill>
                <a:latin typeface="Times New Roman"/>
                <a:ea typeface="Times New Roman"/>
                <a:cs typeface="Times New Roman"/>
                <a:sym typeface="Times New Roman"/>
              </a:rPr>
              <a:t>(Male Participants)</a:t>
            </a:r>
            <a:endParaRPr b="1">
              <a:solidFill>
                <a:srgbClr val="BF57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nvSpPr>
        <p:spPr>
          <a:xfrm>
            <a:off x="503550" y="562200"/>
            <a:ext cx="8136900" cy="428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BF5700"/>
                </a:solidFill>
                <a:latin typeface="Times New Roman"/>
                <a:ea typeface="Times New Roman"/>
                <a:cs typeface="Times New Roman"/>
                <a:sym typeface="Times New Roman"/>
              </a:rPr>
              <a:t>All participants:</a:t>
            </a:r>
            <a:endParaRPr b="1"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lang="en" sz="1800">
                <a:solidFill>
                  <a:srgbClr val="BF5700"/>
                </a:solidFill>
                <a:latin typeface="Times New Roman"/>
                <a:ea typeface="Times New Roman"/>
                <a:cs typeface="Times New Roman"/>
                <a:sym typeface="Times New Roman"/>
              </a:rPr>
              <a:t>Remember sad expression better than happy expression on both gender of images. </a:t>
            </a:r>
            <a:endParaRPr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i="1" lang="en" sz="1800">
                <a:solidFill>
                  <a:srgbClr val="BF5700"/>
                </a:solidFill>
                <a:latin typeface="Times New Roman"/>
                <a:ea typeface="Times New Roman"/>
                <a:cs typeface="Times New Roman"/>
                <a:sym typeface="Times New Roman"/>
              </a:rPr>
              <a:t>Happy Expression: participants remember men faces better than women faces.</a:t>
            </a:r>
            <a:endParaRPr i="1" sz="1800">
              <a:solidFill>
                <a:srgbClr val="BF57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BF57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800">
                <a:solidFill>
                  <a:srgbClr val="BF5700"/>
                </a:solidFill>
                <a:latin typeface="Times New Roman"/>
                <a:ea typeface="Times New Roman"/>
                <a:cs typeface="Times New Roman"/>
                <a:sym typeface="Times New Roman"/>
              </a:rPr>
              <a:t>Female Participants:</a:t>
            </a:r>
            <a:endParaRPr b="1"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lang="en" sz="1800">
                <a:solidFill>
                  <a:srgbClr val="BF5700"/>
                </a:solidFill>
                <a:latin typeface="Times New Roman"/>
                <a:ea typeface="Times New Roman"/>
                <a:cs typeface="Times New Roman"/>
                <a:sym typeface="Times New Roman"/>
              </a:rPr>
              <a:t>Remember women face better than male faces on both expression.</a:t>
            </a:r>
            <a:endParaRPr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lang="en" sz="1800">
                <a:solidFill>
                  <a:srgbClr val="BF5700"/>
                </a:solidFill>
                <a:latin typeface="Times New Roman"/>
                <a:ea typeface="Times New Roman"/>
                <a:cs typeface="Times New Roman"/>
                <a:sym typeface="Times New Roman"/>
              </a:rPr>
              <a:t>Remember sad expression better than happy expression on both gender of images.</a:t>
            </a:r>
            <a:endParaRPr sz="1800">
              <a:solidFill>
                <a:srgbClr val="BF57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BF57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800">
                <a:solidFill>
                  <a:srgbClr val="BF5700"/>
                </a:solidFill>
                <a:latin typeface="Times New Roman"/>
                <a:ea typeface="Times New Roman"/>
                <a:cs typeface="Times New Roman"/>
                <a:sym typeface="Times New Roman"/>
              </a:rPr>
              <a:t>Male Participants:</a:t>
            </a:r>
            <a:endParaRPr b="1"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lang="en" sz="1800">
                <a:solidFill>
                  <a:srgbClr val="BF5700"/>
                </a:solidFill>
                <a:latin typeface="Times New Roman"/>
                <a:ea typeface="Times New Roman"/>
                <a:cs typeface="Times New Roman"/>
                <a:sym typeface="Times New Roman"/>
              </a:rPr>
              <a:t>Sad Expression: remember sad women faces better than happy women faces.</a:t>
            </a:r>
            <a:endParaRPr sz="1800">
              <a:solidFill>
                <a:srgbClr val="BF57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BF5700"/>
              </a:buClr>
              <a:buSzPts val="1800"/>
              <a:buFont typeface="Times New Roman"/>
              <a:buChar char="●"/>
            </a:pPr>
            <a:r>
              <a:rPr lang="en" sz="1800">
                <a:solidFill>
                  <a:srgbClr val="BF5700"/>
                </a:solidFill>
                <a:latin typeface="Times New Roman"/>
                <a:ea typeface="Times New Roman"/>
                <a:cs typeface="Times New Roman"/>
                <a:sym typeface="Times New Roman"/>
              </a:rPr>
              <a:t>Happy Expression: remember happy men faces better than sad men faces.</a:t>
            </a:r>
            <a:endParaRPr sz="1800">
              <a:solidFill>
                <a:srgbClr val="BF57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nvSpPr>
        <p:spPr>
          <a:xfrm>
            <a:off x="1132950" y="2175300"/>
            <a:ext cx="6878100" cy="7929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6000">
                <a:solidFill>
                  <a:srgbClr val="BF5700"/>
                </a:solidFill>
                <a:latin typeface="Arial Black"/>
                <a:ea typeface="Arial Black"/>
                <a:cs typeface="Arial Black"/>
                <a:sym typeface="Arial Black"/>
              </a:rPr>
              <a:t>CONCLUSION</a:t>
            </a:r>
            <a:endParaRPr sz="6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7"/>
          <p:cNvSpPr txBox="1"/>
          <p:nvPr/>
        </p:nvSpPr>
        <p:spPr>
          <a:xfrm>
            <a:off x="332100" y="639575"/>
            <a:ext cx="66867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CONCLUSION</a:t>
            </a:r>
            <a:endParaRPr sz="3000" u="sng"/>
          </a:p>
        </p:txBody>
      </p:sp>
      <p:sp>
        <p:nvSpPr>
          <p:cNvPr id="399" name="Google Shape;399;p57"/>
          <p:cNvSpPr txBox="1"/>
          <p:nvPr/>
        </p:nvSpPr>
        <p:spPr>
          <a:xfrm>
            <a:off x="503550" y="1290875"/>
            <a:ext cx="8136900" cy="17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BF5700"/>
                </a:solidFill>
                <a:latin typeface="Times New Roman"/>
                <a:ea typeface="Times New Roman"/>
                <a:cs typeface="Times New Roman"/>
                <a:sym typeface="Times New Roman"/>
              </a:rPr>
              <a:t>	In conclusion, we cannot find the evidence to reject the null hypothesis because all of the p-value is greater than 0.05. Thus, there are not significant </a:t>
            </a:r>
            <a:r>
              <a:rPr lang="en" sz="2300">
                <a:solidFill>
                  <a:srgbClr val="BF5700"/>
                </a:solidFill>
                <a:latin typeface="Times New Roman"/>
                <a:ea typeface="Times New Roman"/>
                <a:cs typeface="Times New Roman"/>
                <a:sym typeface="Times New Roman"/>
              </a:rPr>
              <a:t>relationship</a:t>
            </a:r>
            <a:r>
              <a:rPr lang="en" sz="2300">
                <a:solidFill>
                  <a:srgbClr val="BF5700"/>
                </a:solidFill>
                <a:latin typeface="Times New Roman"/>
                <a:ea typeface="Times New Roman"/>
                <a:cs typeface="Times New Roman"/>
                <a:sym typeface="Times New Roman"/>
              </a:rPr>
              <a:t> between the </a:t>
            </a:r>
            <a:r>
              <a:rPr lang="en" sz="2300">
                <a:solidFill>
                  <a:srgbClr val="BF5700"/>
                </a:solidFill>
                <a:latin typeface="Times New Roman"/>
                <a:ea typeface="Times New Roman"/>
                <a:cs typeface="Times New Roman"/>
                <a:sym typeface="Times New Roman"/>
              </a:rPr>
              <a:t>facial</a:t>
            </a:r>
            <a:r>
              <a:rPr lang="en" sz="2300">
                <a:solidFill>
                  <a:srgbClr val="BF5700"/>
                </a:solidFill>
                <a:latin typeface="Times New Roman"/>
                <a:ea typeface="Times New Roman"/>
                <a:cs typeface="Times New Roman"/>
                <a:sym typeface="Times New Roman"/>
              </a:rPr>
              <a:t> expression and genders of a person to memory. </a:t>
            </a:r>
            <a:endParaRPr sz="2300">
              <a:solidFill>
                <a:srgbClr val="BF5700"/>
              </a:solidFill>
              <a:latin typeface="Times New Roman"/>
              <a:ea typeface="Times New Roman"/>
              <a:cs typeface="Times New Roman"/>
              <a:sym typeface="Times New Roman"/>
            </a:endParaRPr>
          </a:p>
        </p:txBody>
      </p:sp>
      <p:sp>
        <p:nvSpPr>
          <p:cNvPr id="400" name="Google Shape;400;p57"/>
          <p:cNvSpPr txBox="1"/>
          <p:nvPr/>
        </p:nvSpPr>
        <p:spPr>
          <a:xfrm>
            <a:off x="332100" y="3050975"/>
            <a:ext cx="6686700" cy="651300"/>
          </a:xfrm>
          <a:prstGeom prst="rect">
            <a:avLst/>
          </a:prstGeom>
          <a:noFill/>
          <a:ln>
            <a:noFill/>
          </a:ln>
        </p:spPr>
        <p:txBody>
          <a:bodyPr anchorCtr="0" anchor="ctr" bIns="45700" lIns="91425" spcFirstLastPara="1" rIns="91425" wrap="square" tIns="45700">
            <a:noAutofit/>
          </a:bodyPr>
          <a:lstStyle/>
          <a:p>
            <a:pPr indent="0" lvl="0" marL="0" marR="0" rtl="0" algn="l">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Limitation</a:t>
            </a:r>
            <a:endParaRPr sz="3000" u="sng"/>
          </a:p>
        </p:txBody>
      </p:sp>
      <p:sp>
        <p:nvSpPr>
          <p:cNvPr id="401" name="Google Shape;401;p57"/>
          <p:cNvSpPr txBox="1"/>
          <p:nvPr/>
        </p:nvSpPr>
        <p:spPr>
          <a:xfrm>
            <a:off x="503550" y="3628775"/>
            <a:ext cx="8136900" cy="13530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Not enough participants after deleting </a:t>
            </a:r>
            <a:r>
              <a:rPr lang="en" sz="2300">
                <a:solidFill>
                  <a:srgbClr val="BF5700"/>
                </a:solidFill>
                <a:latin typeface="Times New Roman"/>
                <a:ea typeface="Times New Roman"/>
                <a:cs typeface="Times New Roman"/>
                <a:sym typeface="Times New Roman"/>
              </a:rPr>
              <a:t>outliers</a:t>
            </a:r>
            <a:r>
              <a:rPr lang="en" sz="2300">
                <a:solidFill>
                  <a:srgbClr val="BF5700"/>
                </a:solidFill>
                <a:latin typeface="Times New Roman"/>
                <a:ea typeface="Times New Roman"/>
                <a:cs typeface="Times New Roman"/>
                <a:sym typeface="Times New Roman"/>
              </a:rPr>
              <a:t>.</a:t>
            </a:r>
            <a:endParaRPr sz="2300">
              <a:solidFill>
                <a:srgbClr val="BF5700"/>
              </a:solidFill>
              <a:latin typeface="Times New Roman"/>
              <a:ea typeface="Times New Roman"/>
              <a:cs typeface="Times New Roman"/>
              <a:sym typeface="Times New Roman"/>
            </a:endParaRPr>
          </a:p>
          <a:p>
            <a:pPr indent="-374650" lvl="0" marL="457200" rtl="0" algn="l">
              <a:lnSpc>
                <a:spcPct val="115000"/>
              </a:lnSpc>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The test was too easy.</a:t>
            </a:r>
            <a:endParaRPr sz="2300">
              <a:solidFill>
                <a:srgbClr val="BF5700"/>
              </a:solidFill>
              <a:latin typeface="Times New Roman"/>
              <a:ea typeface="Times New Roman"/>
              <a:cs typeface="Times New Roman"/>
              <a:sym typeface="Times New Roman"/>
            </a:endParaRPr>
          </a:p>
          <a:p>
            <a:pPr indent="-374650" lvl="0" marL="457200" rtl="0" algn="l">
              <a:lnSpc>
                <a:spcPct val="115000"/>
              </a:lnSpc>
              <a:spcBef>
                <a:spcPts val="0"/>
              </a:spcBef>
              <a:spcAft>
                <a:spcPts val="0"/>
              </a:spcAft>
              <a:buClr>
                <a:srgbClr val="BF5700"/>
              </a:buClr>
              <a:buSzPts val="2300"/>
              <a:buFont typeface="Times New Roman"/>
              <a:buChar char="●"/>
            </a:pPr>
            <a:r>
              <a:rPr lang="en" sz="2300">
                <a:solidFill>
                  <a:srgbClr val="BF5700"/>
                </a:solidFill>
                <a:latin typeface="Times New Roman"/>
                <a:ea typeface="Times New Roman"/>
                <a:cs typeface="Times New Roman"/>
                <a:sym typeface="Times New Roman"/>
              </a:rPr>
              <a:t>Expression were not clear/distinguish enough.</a:t>
            </a:r>
            <a:endParaRPr sz="2300">
              <a:solidFill>
                <a:srgbClr val="BF5700"/>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nvSpPr>
        <p:spPr>
          <a:xfrm>
            <a:off x="566400" y="2175300"/>
            <a:ext cx="8011200" cy="7929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5000">
                <a:solidFill>
                  <a:srgbClr val="BF5700"/>
                </a:solidFill>
                <a:latin typeface="Arial Black"/>
                <a:ea typeface="Arial Black"/>
                <a:cs typeface="Arial Black"/>
                <a:sym typeface="Arial Black"/>
              </a:rPr>
              <a:t>ACKNOWLEDGMENTS</a:t>
            </a:r>
            <a:endParaRPr sz="5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9"/>
          <p:cNvSpPr txBox="1"/>
          <p:nvPr/>
        </p:nvSpPr>
        <p:spPr>
          <a:xfrm>
            <a:off x="339300" y="709350"/>
            <a:ext cx="84654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BF5700"/>
                </a:solidFill>
                <a:latin typeface="Times New Roman"/>
                <a:ea typeface="Times New Roman"/>
                <a:cs typeface="Times New Roman"/>
                <a:sym typeface="Times New Roman"/>
              </a:rPr>
              <a:t>I would like to express my special thanks and gratitude to my professor David Dilgren who gave me the golden opportunity to do this wonderful project, which also helped me in doing a lot of research and I came to know about so many new things. I am really thankful to them.</a:t>
            </a:r>
            <a:endParaRPr sz="2300">
              <a:solidFill>
                <a:srgbClr val="BF5700"/>
              </a:solidFill>
              <a:latin typeface="Times New Roman"/>
              <a:ea typeface="Times New Roman"/>
              <a:cs typeface="Times New Roman"/>
              <a:sym typeface="Times New Roman"/>
            </a:endParaRPr>
          </a:p>
          <a:p>
            <a:pPr indent="0" lvl="0" marL="0" rtl="0" algn="l">
              <a:spcBef>
                <a:spcPts val="0"/>
              </a:spcBef>
              <a:spcAft>
                <a:spcPts val="0"/>
              </a:spcAft>
              <a:buNone/>
            </a:pPr>
            <a:r>
              <a:t/>
            </a:r>
            <a:endParaRPr sz="2300">
              <a:solidFill>
                <a:srgbClr val="BF5700"/>
              </a:solidFill>
              <a:latin typeface="Times New Roman"/>
              <a:ea typeface="Times New Roman"/>
              <a:cs typeface="Times New Roman"/>
              <a:sym typeface="Times New Roman"/>
            </a:endParaRPr>
          </a:p>
          <a:p>
            <a:pPr indent="0" lvl="0" marL="0" rtl="0" algn="l">
              <a:spcBef>
                <a:spcPts val="0"/>
              </a:spcBef>
              <a:spcAft>
                <a:spcPts val="0"/>
              </a:spcAft>
              <a:buNone/>
            </a:pPr>
            <a:r>
              <a:rPr lang="en" sz="2300">
                <a:solidFill>
                  <a:srgbClr val="BF5700"/>
                </a:solidFill>
                <a:latin typeface="Times New Roman"/>
                <a:ea typeface="Times New Roman"/>
                <a:cs typeface="Times New Roman"/>
                <a:sym typeface="Times New Roman"/>
              </a:rPr>
              <a:t>Secondly, I would also like to thank my friends who helped me complete this project by either taking the experiment or providing me knowledge on the data. </a:t>
            </a:r>
            <a:endParaRPr sz="2300">
              <a:solidFill>
                <a:srgbClr val="BF5700"/>
              </a:solidFill>
              <a:latin typeface="Times New Roman"/>
              <a:ea typeface="Times New Roman"/>
              <a:cs typeface="Times New Roman"/>
              <a:sym typeface="Times New Roman"/>
            </a:endParaRPr>
          </a:p>
          <a:p>
            <a:pPr indent="0" lvl="0" marL="0" rtl="0" algn="l">
              <a:spcBef>
                <a:spcPts val="0"/>
              </a:spcBef>
              <a:spcAft>
                <a:spcPts val="0"/>
              </a:spcAft>
              <a:buNone/>
            </a:pPr>
            <a:r>
              <a:t/>
            </a:r>
            <a:endParaRPr sz="2300">
              <a:solidFill>
                <a:srgbClr val="BF5700"/>
              </a:solidFill>
              <a:latin typeface="Times New Roman"/>
              <a:ea typeface="Times New Roman"/>
              <a:cs typeface="Times New Roman"/>
              <a:sym typeface="Times New Roman"/>
            </a:endParaRPr>
          </a:p>
          <a:p>
            <a:pPr indent="0" lvl="0" marL="0" rtl="0" algn="l">
              <a:spcBef>
                <a:spcPts val="0"/>
              </a:spcBef>
              <a:spcAft>
                <a:spcPts val="0"/>
              </a:spcAft>
              <a:buNone/>
            </a:pPr>
            <a:r>
              <a:rPr lang="en" sz="2300">
                <a:solidFill>
                  <a:srgbClr val="BF5700"/>
                </a:solidFill>
                <a:latin typeface="Times New Roman"/>
                <a:ea typeface="Times New Roman"/>
                <a:cs typeface="Times New Roman"/>
                <a:sym typeface="Times New Roman"/>
              </a:rPr>
              <a:t>Again, thanks for everyone who helped me complete this project!</a:t>
            </a:r>
            <a:endParaRPr sz="2300">
              <a:solidFill>
                <a:srgbClr val="BF57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4"/>
          <p:cNvSpPr txBox="1"/>
          <p:nvPr/>
        </p:nvSpPr>
        <p:spPr>
          <a:xfrm>
            <a:off x="2814600" y="616250"/>
            <a:ext cx="3514800" cy="6513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BACKGROUND</a:t>
            </a:r>
            <a:endParaRPr sz="3000" u="sng"/>
          </a:p>
        </p:txBody>
      </p:sp>
      <p:sp>
        <p:nvSpPr>
          <p:cNvPr id="105" name="Google Shape;105;p24"/>
          <p:cNvSpPr txBox="1"/>
          <p:nvPr/>
        </p:nvSpPr>
        <p:spPr>
          <a:xfrm>
            <a:off x="503550" y="1213975"/>
            <a:ext cx="8229600" cy="40791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sz="2300">
                <a:solidFill>
                  <a:srgbClr val="BF5700"/>
                </a:solidFill>
                <a:latin typeface="Times New Roman"/>
                <a:ea typeface="Times New Roman"/>
                <a:cs typeface="Times New Roman"/>
                <a:sym typeface="Times New Roman"/>
              </a:rPr>
              <a:t>This study is conducted because I am </a:t>
            </a:r>
            <a:r>
              <a:rPr lang="en" sz="2300">
                <a:solidFill>
                  <a:srgbClr val="BF5700"/>
                </a:solidFill>
                <a:latin typeface="Times New Roman"/>
                <a:ea typeface="Times New Roman"/>
                <a:cs typeface="Times New Roman"/>
                <a:sym typeface="Times New Roman"/>
              </a:rPr>
              <a:t>interested</a:t>
            </a:r>
            <a:r>
              <a:rPr lang="en" sz="2300">
                <a:solidFill>
                  <a:srgbClr val="BF5700"/>
                </a:solidFill>
                <a:latin typeface="Times New Roman"/>
                <a:ea typeface="Times New Roman"/>
                <a:cs typeface="Times New Roman"/>
                <a:sym typeface="Times New Roman"/>
              </a:rPr>
              <a:t> in investigating if facial </a:t>
            </a:r>
            <a:r>
              <a:rPr lang="en" sz="2300">
                <a:solidFill>
                  <a:srgbClr val="BF5700"/>
                </a:solidFill>
                <a:latin typeface="Times New Roman"/>
                <a:ea typeface="Times New Roman"/>
                <a:cs typeface="Times New Roman"/>
                <a:sym typeface="Times New Roman"/>
              </a:rPr>
              <a:t>expressions</a:t>
            </a:r>
            <a:r>
              <a:rPr lang="en" sz="2300">
                <a:solidFill>
                  <a:srgbClr val="BF5700"/>
                </a:solidFill>
                <a:latin typeface="Times New Roman"/>
                <a:ea typeface="Times New Roman"/>
                <a:cs typeface="Times New Roman"/>
                <a:sym typeface="Times New Roman"/>
              </a:rPr>
              <a:t> and </a:t>
            </a:r>
            <a:r>
              <a:rPr lang="en" sz="2300">
                <a:solidFill>
                  <a:srgbClr val="BF5700"/>
                </a:solidFill>
                <a:latin typeface="Times New Roman"/>
                <a:ea typeface="Times New Roman"/>
                <a:cs typeface="Times New Roman"/>
                <a:sym typeface="Times New Roman"/>
              </a:rPr>
              <a:t>their</a:t>
            </a:r>
            <a:r>
              <a:rPr lang="en" sz="2300">
                <a:solidFill>
                  <a:srgbClr val="BF5700"/>
                </a:solidFill>
                <a:latin typeface="Times New Roman"/>
                <a:ea typeface="Times New Roman"/>
                <a:cs typeface="Times New Roman"/>
                <a:sym typeface="Times New Roman"/>
              </a:rPr>
              <a:t> gender correlate to how people memorize other </a:t>
            </a:r>
            <a:r>
              <a:rPr lang="en" sz="2300">
                <a:solidFill>
                  <a:srgbClr val="BF5700"/>
                </a:solidFill>
                <a:latin typeface="Times New Roman"/>
                <a:ea typeface="Times New Roman"/>
                <a:cs typeface="Times New Roman"/>
                <a:sym typeface="Times New Roman"/>
              </a:rPr>
              <a:t>people. For instance,</a:t>
            </a:r>
            <a:r>
              <a:rPr i="1" lang="en" sz="2300">
                <a:solidFill>
                  <a:srgbClr val="BF5700"/>
                </a:solidFill>
                <a:latin typeface="Times New Roman"/>
                <a:ea typeface="Times New Roman"/>
                <a:cs typeface="Times New Roman"/>
                <a:sym typeface="Times New Roman"/>
              </a:rPr>
              <a:t> </a:t>
            </a:r>
            <a:r>
              <a:rPr lang="en" sz="2300">
                <a:solidFill>
                  <a:srgbClr val="BF5700"/>
                </a:solidFill>
                <a:latin typeface="Times New Roman"/>
                <a:ea typeface="Times New Roman"/>
                <a:cs typeface="Times New Roman"/>
                <a:sym typeface="Times New Roman"/>
              </a:rPr>
              <a:t>would participants remember someone better if they have specific facial expressions when they meet for the first time? If certain facial expressions improve memory recollection, does it have the same effect for both males and females? </a:t>
            </a:r>
            <a:endParaRPr sz="2300">
              <a:solidFill>
                <a:srgbClr val="BF5700"/>
              </a:solidFill>
              <a:latin typeface="Times New Roman"/>
              <a:ea typeface="Times New Roman"/>
              <a:cs typeface="Times New Roman"/>
              <a:sym typeface="Times New Roman"/>
            </a:endParaRPr>
          </a:p>
          <a:p>
            <a:pPr indent="0" lvl="0" marL="0" rtl="0" algn="l">
              <a:spcBef>
                <a:spcPts val="0"/>
              </a:spcBef>
              <a:spcAft>
                <a:spcPts val="0"/>
              </a:spcAft>
              <a:buNone/>
            </a:pPr>
            <a:r>
              <a:rPr lang="en" sz="2300">
                <a:solidFill>
                  <a:srgbClr val="BF5700"/>
                </a:solidFill>
                <a:latin typeface="Times New Roman"/>
                <a:ea typeface="Times New Roman"/>
                <a:cs typeface="Times New Roman"/>
                <a:sym typeface="Times New Roman"/>
              </a:rPr>
              <a:t>	This study </a:t>
            </a:r>
            <a:r>
              <a:rPr lang="en" sz="2300">
                <a:solidFill>
                  <a:srgbClr val="BF5700"/>
                </a:solidFill>
                <a:latin typeface="Times New Roman"/>
                <a:ea typeface="Times New Roman"/>
                <a:cs typeface="Times New Roman"/>
                <a:sym typeface="Times New Roman"/>
              </a:rPr>
              <a:t>is important because it </a:t>
            </a:r>
            <a:r>
              <a:rPr lang="en" sz="2300">
                <a:solidFill>
                  <a:srgbClr val="BF5700"/>
                </a:solidFill>
                <a:latin typeface="Times New Roman"/>
                <a:ea typeface="Times New Roman"/>
                <a:cs typeface="Times New Roman"/>
                <a:sym typeface="Times New Roman"/>
              </a:rPr>
              <a:t>could improve the </a:t>
            </a:r>
            <a:r>
              <a:rPr lang="en" sz="2300">
                <a:solidFill>
                  <a:srgbClr val="BF5700"/>
                </a:solidFill>
                <a:latin typeface="Times New Roman"/>
                <a:ea typeface="Times New Roman"/>
                <a:cs typeface="Times New Roman"/>
                <a:sym typeface="Times New Roman"/>
              </a:rPr>
              <a:t>first</a:t>
            </a:r>
            <a:r>
              <a:rPr lang="en" sz="2300">
                <a:solidFill>
                  <a:srgbClr val="BF5700"/>
                </a:solidFill>
                <a:latin typeface="Times New Roman"/>
                <a:ea typeface="Times New Roman"/>
                <a:cs typeface="Times New Roman"/>
                <a:sym typeface="Times New Roman"/>
              </a:rPr>
              <a:t> impression on certain circumstances: during the interviews, dates, meeting </a:t>
            </a:r>
            <a:r>
              <a:rPr lang="en" sz="2300">
                <a:solidFill>
                  <a:srgbClr val="BF5700"/>
                </a:solidFill>
                <a:latin typeface="Times New Roman"/>
                <a:ea typeface="Times New Roman"/>
                <a:cs typeface="Times New Roman"/>
                <a:sym typeface="Times New Roman"/>
              </a:rPr>
              <a:t>with</a:t>
            </a:r>
            <a:r>
              <a:rPr lang="en" sz="2300">
                <a:solidFill>
                  <a:srgbClr val="BF5700"/>
                </a:solidFill>
                <a:latin typeface="Times New Roman"/>
                <a:ea typeface="Times New Roman"/>
                <a:cs typeface="Times New Roman"/>
                <a:sym typeface="Times New Roman"/>
              </a:rPr>
              <a:t> new people, etc.</a:t>
            </a:r>
            <a:endParaRPr sz="2300">
              <a:solidFill>
                <a:srgbClr val="BF5700"/>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2300">
              <a:solidFill>
                <a:srgbClr val="BF57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0"/>
          <p:cNvSpPr txBox="1"/>
          <p:nvPr/>
        </p:nvSpPr>
        <p:spPr>
          <a:xfrm>
            <a:off x="566400" y="2480100"/>
            <a:ext cx="8011200" cy="7929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8000">
                <a:solidFill>
                  <a:srgbClr val="BF5700"/>
                </a:solidFill>
                <a:latin typeface="Arial Black"/>
                <a:ea typeface="Arial Black"/>
                <a:cs typeface="Arial Black"/>
                <a:sym typeface="Arial Black"/>
              </a:rPr>
              <a:t>QUESTIONS?</a:t>
            </a:r>
            <a:endParaRPr b="1" sz="8000">
              <a:solidFill>
                <a:srgbClr val="BF5700"/>
              </a:solidFill>
              <a:latin typeface="Arial Black"/>
              <a:ea typeface="Arial Black"/>
              <a:cs typeface="Arial Black"/>
              <a:sym typeface="Arial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nvSpPr>
        <p:spPr>
          <a:xfrm>
            <a:off x="566400" y="2571750"/>
            <a:ext cx="8011200" cy="7929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15000">
                <a:solidFill>
                  <a:srgbClr val="BF5700"/>
                </a:solidFill>
                <a:latin typeface="Arial Black"/>
                <a:ea typeface="Arial Black"/>
                <a:cs typeface="Arial Black"/>
                <a:sym typeface="Arial Black"/>
              </a:rPr>
              <a:t>THANK</a:t>
            </a:r>
            <a:endParaRPr b="1" sz="15000">
              <a:solidFill>
                <a:srgbClr val="BF5700"/>
              </a:solidFill>
              <a:latin typeface="Arial Black"/>
              <a:ea typeface="Arial Black"/>
              <a:cs typeface="Arial Black"/>
              <a:sym typeface="Arial Black"/>
            </a:endParaRPr>
          </a:p>
          <a:p>
            <a:pPr indent="0" lvl="0" marL="0" marR="0" rtl="0" algn="ctr">
              <a:lnSpc>
                <a:spcPct val="83333"/>
              </a:lnSpc>
              <a:spcBef>
                <a:spcPts val="0"/>
              </a:spcBef>
              <a:spcAft>
                <a:spcPts val="0"/>
              </a:spcAft>
              <a:buClr>
                <a:srgbClr val="BF5700"/>
              </a:buClr>
              <a:buSzPts val="4800"/>
              <a:buFont typeface="Arial Black"/>
              <a:buNone/>
            </a:pPr>
            <a:r>
              <a:rPr b="1" lang="en" sz="15000">
                <a:solidFill>
                  <a:srgbClr val="BF5700"/>
                </a:solidFill>
                <a:latin typeface="Arial Black"/>
                <a:ea typeface="Arial Black"/>
                <a:cs typeface="Arial Black"/>
                <a:sym typeface="Arial Black"/>
              </a:rPr>
              <a:t>YOU</a:t>
            </a:r>
            <a:endParaRPr b="1" sz="15000">
              <a:solidFill>
                <a:srgbClr val="BF5700"/>
              </a:solidFill>
              <a:latin typeface="Arial Black"/>
              <a:ea typeface="Arial Black"/>
              <a:cs typeface="Arial Black"/>
              <a:sym typeface="Arial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cxnSp>
        <p:nvCxnSpPr>
          <p:cNvPr id="110" name="Google Shape;110;p25"/>
          <p:cNvCxnSpPr/>
          <p:nvPr/>
        </p:nvCxnSpPr>
        <p:spPr>
          <a:xfrm>
            <a:off x="-235700" y="4087325"/>
            <a:ext cx="9708300" cy="0"/>
          </a:xfrm>
          <a:prstGeom prst="straightConnector1">
            <a:avLst/>
          </a:prstGeom>
          <a:noFill/>
          <a:ln cap="flat" cmpd="sng" w="28575">
            <a:solidFill>
              <a:srgbClr val="BF5700"/>
            </a:solidFill>
            <a:prstDash val="dot"/>
            <a:round/>
            <a:headEnd len="med" w="med" type="none"/>
            <a:tailEnd len="med" w="med" type="none"/>
          </a:ln>
        </p:spPr>
      </p:cxnSp>
      <p:cxnSp>
        <p:nvCxnSpPr>
          <p:cNvPr id="111" name="Google Shape;111;p25"/>
          <p:cNvCxnSpPr/>
          <p:nvPr/>
        </p:nvCxnSpPr>
        <p:spPr>
          <a:xfrm>
            <a:off x="-328600" y="4261150"/>
            <a:ext cx="9708300" cy="0"/>
          </a:xfrm>
          <a:prstGeom prst="straightConnector1">
            <a:avLst/>
          </a:prstGeom>
          <a:noFill/>
          <a:ln cap="flat" cmpd="sng" w="28575">
            <a:solidFill>
              <a:srgbClr val="BF5700"/>
            </a:solidFill>
            <a:prstDash val="dot"/>
            <a:round/>
            <a:headEnd len="med" w="med" type="none"/>
            <a:tailEnd len="med" w="med" type="none"/>
          </a:ln>
        </p:spPr>
      </p:cxnSp>
      <p:cxnSp>
        <p:nvCxnSpPr>
          <p:cNvPr id="112" name="Google Shape;112;p25"/>
          <p:cNvCxnSpPr/>
          <p:nvPr/>
        </p:nvCxnSpPr>
        <p:spPr>
          <a:xfrm>
            <a:off x="-328600" y="3913500"/>
            <a:ext cx="9708300" cy="0"/>
          </a:xfrm>
          <a:prstGeom prst="straightConnector1">
            <a:avLst/>
          </a:prstGeom>
          <a:noFill/>
          <a:ln cap="flat" cmpd="sng" w="28575">
            <a:solidFill>
              <a:srgbClr val="BF5700"/>
            </a:solidFill>
            <a:prstDash val="dot"/>
            <a:round/>
            <a:headEnd len="med" w="med" type="none"/>
            <a:tailEnd len="med" w="med" type="none"/>
          </a:ln>
        </p:spPr>
      </p:cxnSp>
      <p:sp>
        <p:nvSpPr>
          <p:cNvPr id="113" name="Google Shape;113;p25"/>
          <p:cNvSpPr txBox="1"/>
          <p:nvPr/>
        </p:nvSpPr>
        <p:spPr>
          <a:xfrm>
            <a:off x="2814600" y="699625"/>
            <a:ext cx="3514800" cy="6513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HYPOTHESIS</a:t>
            </a:r>
            <a:endParaRPr sz="3000" u="sng"/>
          </a:p>
        </p:txBody>
      </p:sp>
      <p:sp>
        <p:nvSpPr>
          <p:cNvPr id="114" name="Google Shape;114;p25"/>
          <p:cNvSpPr txBox="1"/>
          <p:nvPr/>
        </p:nvSpPr>
        <p:spPr>
          <a:xfrm>
            <a:off x="503550" y="1198525"/>
            <a:ext cx="81369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BF5700"/>
                </a:solidFill>
                <a:latin typeface="Times New Roman"/>
                <a:ea typeface="Times New Roman"/>
                <a:cs typeface="Times New Roman"/>
                <a:sym typeface="Times New Roman"/>
              </a:rPr>
              <a:t>Null Hypothesis</a:t>
            </a:r>
            <a:r>
              <a:rPr lang="en" sz="2300">
                <a:solidFill>
                  <a:srgbClr val="BF5700"/>
                </a:solidFill>
                <a:latin typeface="Times New Roman"/>
                <a:ea typeface="Times New Roman"/>
                <a:cs typeface="Times New Roman"/>
                <a:sym typeface="Times New Roman"/>
              </a:rPr>
              <a:t>: Facial expression and gender of the images will have no </a:t>
            </a:r>
            <a:r>
              <a:rPr lang="en" sz="2300">
                <a:solidFill>
                  <a:srgbClr val="BF5700"/>
                </a:solidFill>
                <a:latin typeface="Times New Roman"/>
                <a:ea typeface="Times New Roman"/>
                <a:cs typeface="Times New Roman"/>
                <a:sym typeface="Times New Roman"/>
              </a:rPr>
              <a:t>effect</a:t>
            </a:r>
            <a:r>
              <a:rPr lang="en" sz="2300">
                <a:solidFill>
                  <a:srgbClr val="BF5700"/>
                </a:solidFill>
                <a:latin typeface="Times New Roman"/>
                <a:ea typeface="Times New Roman"/>
                <a:cs typeface="Times New Roman"/>
                <a:sym typeface="Times New Roman"/>
              </a:rPr>
              <a:t> on memory. </a:t>
            </a:r>
            <a:endParaRPr sz="2300">
              <a:solidFill>
                <a:srgbClr val="BF5700"/>
              </a:solidFill>
              <a:latin typeface="Times New Roman"/>
              <a:ea typeface="Times New Roman"/>
              <a:cs typeface="Times New Roman"/>
              <a:sym typeface="Times New Roman"/>
            </a:endParaRPr>
          </a:p>
          <a:p>
            <a:pPr indent="0" lvl="0" marL="0" rtl="0" algn="l">
              <a:spcBef>
                <a:spcPts val="0"/>
              </a:spcBef>
              <a:spcAft>
                <a:spcPts val="0"/>
              </a:spcAft>
              <a:buNone/>
            </a:pPr>
            <a:r>
              <a:t/>
            </a:r>
            <a:endParaRPr sz="2300">
              <a:solidFill>
                <a:srgbClr val="BF5700"/>
              </a:solidFill>
              <a:latin typeface="Times New Roman"/>
              <a:ea typeface="Times New Roman"/>
              <a:cs typeface="Times New Roman"/>
              <a:sym typeface="Times New Roman"/>
            </a:endParaRPr>
          </a:p>
          <a:p>
            <a:pPr indent="0" lvl="0" marL="0" rtl="0" algn="l">
              <a:spcBef>
                <a:spcPts val="0"/>
              </a:spcBef>
              <a:spcAft>
                <a:spcPts val="0"/>
              </a:spcAft>
              <a:buNone/>
            </a:pPr>
            <a:r>
              <a:rPr b="1" lang="en" sz="2300">
                <a:solidFill>
                  <a:srgbClr val="BF5700"/>
                </a:solidFill>
                <a:latin typeface="Times New Roman"/>
                <a:ea typeface="Times New Roman"/>
                <a:cs typeface="Times New Roman"/>
                <a:sym typeface="Times New Roman"/>
              </a:rPr>
              <a:t>Alternative Hypothesis</a:t>
            </a:r>
            <a:r>
              <a:rPr lang="en" sz="2300">
                <a:solidFill>
                  <a:srgbClr val="BF5700"/>
                </a:solidFill>
                <a:latin typeface="Times New Roman"/>
                <a:ea typeface="Times New Roman"/>
                <a:cs typeface="Times New Roman"/>
                <a:sym typeface="Times New Roman"/>
              </a:rPr>
              <a:t>: </a:t>
            </a:r>
            <a:r>
              <a:rPr lang="en" sz="2300">
                <a:solidFill>
                  <a:srgbClr val="BF5700"/>
                </a:solidFill>
                <a:latin typeface="Times New Roman"/>
                <a:ea typeface="Times New Roman"/>
                <a:cs typeface="Times New Roman"/>
                <a:sym typeface="Times New Roman"/>
              </a:rPr>
              <a:t>Facial expression and gender of the images have an effect on memory</a:t>
            </a:r>
            <a:endParaRPr sz="2300">
              <a:solidFill>
                <a:srgbClr val="BF5700"/>
              </a:solidFill>
              <a:latin typeface="Times New Roman"/>
              <a:ea typeface="Times New Roman"/>
              <a:cs typeface="Times New Roman"/>
              <a:sym typeface="Times New Roman"/>
            </a:endParaRPr>
          </a:p>
        </p:txBody>
      </p:sp>
      <p:pic>
        <p:nvPicPr>
          <p:cNvPr id="115" name="Google Shape;115;p25"/>
          <p:cNvPicPr preferRelativeResize="0"/>
          <p:nvPr/>
        </p:nvPicPr>
        <p:blipFill rotWithShape="1">
          <a:blip r:embed="rId4">
            <a:alphaModFix/>
          </a:blip>
          <a:srcRect b="0" l="14090" r="14090" t="0"/>
          <a:stretch/>
        </p:blipFill>
        <p:spPr>
          <a:xfrm>
            <a:off x="2606579" y="3262474"/>
            <a:ext cx="1684800" cy="1649700"/>
          </a:xfrm>
          <a:prstGeom prst="ellipse">
            <a:avLst/>
          </a:prstGeom>
          <a:noFill/>
          <a:ln cap="flat" cmpd="sng" w="9525">
            <a:solidFill>
              <a:srgbClr val="BF5700"/>
            </a:solidFill>
            <a:prstDash val="solid"/>
            <a:round/>
            <a:headEnd len="sm" w="sm" type="none"/>
            <a:tailEnd len="sm" w="sm" type="none"/>
          </a:ln>
        </p:spPr>
      </p:pic>
      <p:pic>
        <p:nvPicPr>
          <p:cNvPr id="116" name="Google Shape;116;p25"/>
          <p:cNvPicPr preferRelativeResize="0"/>
          <p:nvPr/>
        </p:nvPicPr>
        <p:blipFill rotWithShape="1">
          <a:blip r:embed="rId5">
            <a:alphaModFix/>
          </a:blip>
          <a:srcRect b="0" l="14447" r="14454" t="0"/>
          <a:stretch/>
        </p:blipFill>
        <p:spPr>
          <a:xfrm>
            <a:off x="503550" y="3257800"/>
            <a:ext cx="1668000" cy="1649700"/>
          </a:xfrm>
          <a:prstGeom prst="ellipse">
            <a:avLst/>
          </a:prstGeom>
          <a:noFill/>
          <a:ln cap="flat" cmpd="sng" w="9525">
            <a:solidFill>
              <a:srgbClr val="BF5700"/>
            </a:solidFill>
            <a:prstDash val="solid"/>
            <a:round/>
            <a:headEnd len="sm" w="sm" type="none"/>
            <a:tailEnd len="sm" w="sm" type="none"/>
          </a:ln>
        </p:spPr>
      </p:pic>
      <p:pic>
        <p:nvPicPr>
          <p:cNvPr id="117" name="Google Shape;117;p25"/>
          <p:cNvPicPr preferRelativeResize="0"/>
          <p:nvPr/>
        </p:nvPicPr>
        <p:blipFill rotWithShape="1">
          <a:blip r:embed="rId6">
            <a:alphaModFix/>
          </a:blip>
          <a:srcRect b="0" l="14453" r="14453" t="0"/>
          <a:stretch/>
        </p:blipFill>
        <p:spPr>
          <a:xfrm>
            <a:off x="4726425" y="3226023"/>
            <a:ext cx="1741500" cy="1722600"/>
          </a:xfrm>
          <a:prstGeom prst="ellipse">
            <a:avLst/>
          </a:prstGeom>
          <a:noFill/>
          <a:ln cap="flat" cmpd="sng" w="9525">
            <a:solidFill>
              <a:srgbClr val="BF5700"/>
            </a:solidFill>
            <a:prstDash val="solid"/>
            <a:round/>
            <a:headEnd len="sm" w="sm" type="none"/>
            <a:tailEnd len="sm" w="sm" type="none"/>
          </a:ln>
        </p:spPr>
      </p:pic>
      <p:pic>
        <p:nvPicPr>
          <p:cNvPr id="118" name="Google Shape;118;p25"/>
          <p:cNvPicPr preferRelativeResize="0"/>
          <p:nvPr/>
        </p:nvPicPr>
        <p:blipFill rotWithShape="1">
          <a:blip r:embed="rId7">
            <a:alphaModFix/>
          </a:blip>
          <a:srcRect b="0" l="12814" r="12814" t="0"/>
          <a:stretch/>
        </p:blipFill>
        <p:spPr>
          <a:xfrm>
            <a:off x="6818858" y="3221350"/>
            <a:ext cx="1821600" cy="1722600"/>
          </a:xfrm>
          <a:prstGeom prst="ellipse">
            <a:avLst/>
          </a:prstGeom>
          <a:noFill/>
          <a:ln cap="flat" cmpd="sng" w="9525">
            <a:solidFill>
              <a:srgbClr val="BF57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6"/>
          <p:cNvSpPr txBox="1"/>
          <p:nvPr/>
        </p:nvSpPr>
        <p:spPr>
          <a:xfrm>
            <a:off x="9144000" y="1307250"/>
            <a:ext cx="30000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b="1" sz="1200">
              <a:solidFill>
                <a:schemeClr val="dk1"/>
              </a:solidFill>
            </a:endParaRPr>
          </a:p>
        </p:txBody>
      </p:sp>
      <p:sp>
        <p:nvSpPr>
          <p:cNvPr id="124" name="Google Shape;124;p26"/>
          <p:cNvSpPr txBox="1"/>
          <p:nvPr/>
        </p:nvSpPr>
        <p:spPr>
          <a:xfrm>
            <a:off x="1132950" y="2175300"/>
            <a:ext cx="6878100" cy="7929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6000">
                <a:solidFill>
                  <a:srgbClr val="BF5700"/>
                </a:solidFill>
                <a:latin typeface="Arial Black"/>
                <a:ea typeface="Arial Black"/>
                <a:cs typeface="Arial Black"/>
                <a:sym typeface="Arial Black"/>
              </a:rPr>
              <a:t>METHOD</a:t>
            </a:r>
            <a:endParaRPr sz="6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txBox="1"/>
          <p:nvPr/>
        </p:nvSpPr>
        <p:spPr>
          <a:xfrm>
            <a:off x="9144000" y="1307250"/>
            <a:ext cx="30000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b="1" sz="1200">
              <a:solidFill>
                <a:schemeClr val="dk1"/>
              </a:solidFill>
            </a:endParaRPr>
          </a:p>
        </p:txBody>
      </p:sp>
      <p:sp>
        <p:nvSpPr>
          <p:cNvPr id="130" name="Google Shape;130;p27"/>
          <p:cNvSpPr txBox="1"/>
          <p:nvPr/>
        </p:nvSpPr>
        <p:spPr>
          <a:xfrm>
            <a:off x="1132950" y="514350"/>
            <a:ext cx="6878100" cy="7929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5000">
                <a:solidFill>
                  <a:srgbClr val="BF5700"/>
                </a:solidFill>
                <a:latin typeface="Arial Black"/>
                <a:ea typeface="Arial Black"/>
                <a:cs typeface="Arial Black"/>
                <a:sym typeface="Arial Black"/>
              </a:rPr>
              <a:t>PROCEDURE</a:t>
            </a:r>
            <a:endParaRPr sz="5000"/>
          </a:p>
        </p:txBody>
      </p:sp>
      <p:sp>
        <p:nvSpPr>
          <p:cNvPr id="131" name="Google Shape;131;p27"/>
          <p:cNvSpPr txBox="1"/>
          <p:nvPr/>
        </p:nvSpPr>
        <p:spPr>
          <a:xfrm>
            <a:off x="503550" y="1231050"/>
            <a:ext cx="81369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BF5700"/>
                </a:solidFill>
                <a:latin typeface="Times New Roman"/>
                <a:ea typeface="Times New Roman"/>
                <a:cs typeface="Times New Roman"/>
                <a:sym typeface="Times New Roman"/>
              </a:rPr>
              <a:t>	Participants will be taking the experiment on the computer: laptop. The experiment will run by PsychoPy program. First, six images of people with either happy or sad expression will shown to participants to memorize. Participants will have 1.5 seconds to see each images. Second, once the images have been shown, the same people with both facial expressions will be shown to participants (twelve images). Then, participants will be asked to identify which images have the same expression as the images that being shown in the first step. There were 6 sets of images in total. Participants also have a break between each set.  </a:t>
            </a:r>
            <a:endParaRPr sz="2300">
              <a:solidFill>
                <a:srgbClr val="BF57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txBox="1"/>
          <p:nvPr/>
        </p:nvSpPr>
        <p:spPr>
          <a:xfrm>
            <a:off x="9144000" y="1307250"/>
            <a:ext cx="30000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b="1" sz="1200">
              <a:solidFill>
                <a:schemeClr val="dk1"/>
              </a:solidFill>
            </a:endParaRPr>
          </a:p>
        </p:txBody>
      </p:sp>
      <p:sp>
        <p:nvSpPr>
          <p:cNvPr id="137" name="Google Shape;137;p28"/>
          <p:cNvSpPr txBox="1"/>
          <p:nvPr/>
        </p:nvSpPr>
        <p:spPr>
          <a:xfrm>
            <a:off x="150000" y="507000"/>
            <a:ext cx="3279000" cy="6513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INSTRUCTION</a:t>
            </a:r>
            <a:endParaRPr sz="3000" u="sng"/>
          </a:p>
        </p:txBody>
      </p:sp>
      <p:pic>
        <p:nvPicPr>
          <p:cNvPr id="138" name="Google Shape;138;p28"/>
          <p:cNvPicPr preferRelativeResize="0"/>
          <p:nvPr/>
        </p:nvPicPr>
        <p:blipFill>
          <a:blip r:embed="rId3">
            <a:alphaModFix/>
          </a:blip>
          <a:stretch>
            <a:fillRect/>
          </a:stretch>
        </p:blipFill>
        <p:spPr>
          <a:xfrm>
            <a:off x="1047625" y="1158300"/>
            <a:ext cx="7048750" cy="3847899"/>
          </a:xfrm>
          <a:prstGeom prst="rect">
            <a:avLst/>
          </a:prstGeom>
          <a:noFill/>
          <a:ln cap="flat" cmpd="sng" w="38100">
            <a:solidFill>
              <a:srgbClr val="BF57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nvSpPr>
        <p:spPr>
          <a:xfrm>
            <a:off x="9144000" y="1307250"/>
            <a:ext cx="30000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dk1"/>
                </a:solidFill>
              </a:rPr>
              <a:t>Materials and Methods </a:t>
            </a:r>
            <a:r>
              <a:rPr lang="en" sz="1200">
                <a:solidFill>
                  <a:schemeClr val="dk1"/>
                </a:solidFill>
              </a:rPr>
              <a:t>(typically 2-3 slides). Clearly summarize the design. Show a picture of your organisms and justify why they are appropriate for addressing the questions mentioned above. Show a picture of your lab setup and/or of a person doing some of the lab work. Show a diorama of your experimental design (with sample sizes, number of replicates, sampling frequency, etc.). Mention what parameters you measured but do not go into detail on exact procedures used. Do state what statistical tests you used to analyze your data.</a:t>
            </a:r>
            <a:endParaRPr b="1" sz="1200">
              <a:solidFill>
                <a:schemeClr val="dk1"/>
              </a:solidFill>
            </a:endParaRPr>
          </a:p>
        </p:txBody>
      </p:sp>
      <p:sp>
        <p:nvSpPr>
          <p:cNvPr id="144" name="Google Shape;144;p29"/>
          <p:cNvSpPr txBox="1"/>
          <p:nvPr/>
        </p:nvSpPr>
        <p:spPr>
          <a:xfrm>
            <a:off x="150000" y="549875"/>
            <a:ext cx="7147500" cy="651300"/>
          </a:xfrm>
          <a:prstGeom prst="rect">
            <a:avLst/>
          </a:prstGeom>
          <a:noFill/>
          <a:ln>
            <a:noFill/>
          </a:ln>
        </p:spPr>
        <p:txBody>
          <a:bodyPr anchorCtr="0" anchor="ctr" bIns="45700" lIns="91425" spcFirstLastPara="1" rIns="91425" wrap="square" tIns="45700">
            <a:noAutofit/>
          </a:bodyPr>
          <a:lstStyle/>
          <a:p>
            <a:pPr indent="0" lvl="0" marL="0" marR="0" rtl="0" algn="ctr">
              <a:lnSpc>
                <a:spcPct val="83333"/>
              </a:lnSpc>
              <a:spcBef>
                <a:spcPts val="0"/>
              </a:spcBef>
              <a:spcAft>
                <a:spcPts val="0"/>
              </a:spcAft>
              <a:buClr>
                <a:srgbClr val="BF5700"/>
              </a:buClr>
              <a:buSzPts val="4800"/>
              <a:buFont typeface="Arial Black"/>
              <a:buNone/>
            </a:pPr>
            <a:r>
              <a:rPr b="1" lang="en" sz="3000" u="sng">
                <a:solidFill>
                  <a:srgbClr val="BF5700"/>
                </a:solidFill>
                <a:latin typeface="Arial Black"/>
                <a:ea typeface="Arial Black"/>
                <a:cs typeface="Arial Black"/>
                <a:sym typeface="Arial Black"/>
              </a:rPr>
              <a:t>FACIAL EXPRESSION EXAMPLE </a:t>
            </a:r>
            <a:endParaRPr sz="3000" u="sng"/>
          </a:p>
        </p:txBody>
      </p:sp>
      <p:pic>
        <p:nvPicPr>
          <p:cNvPr id="145" name="Google Shape;145;p29"/>
          <p:cNvPicPr preferRelativeResize="0"/>
          <p:nvPr/>
        </p:nvPicPr>
        <p:blipFill rotWithShape="1">
          <a:blip r:embed="rId3">
            <a:alphaModFix/>
          </a:blip>
          <a:srcRect b="7997" l="3699" r="4279" t="7277"/>
          <a:stretch/>
        </p:blipFill>
        <p:spPr>
          <a:xfrm>
            <a:off x="1250150" y="1307250"/>
            <a:ext cx="6643702" cy="3703675"/>
          </a:xfrm>
          <a:prstGeom prst="rect">
            <a:avLst/>
          </a:prstGeom>
          <a:noFill/>
          <a:ln cap="flat" cmpd="sng" w="38100">
            <a:solidFill>
              <a:srgbClr val="BF57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9 White Backgrou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